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6" r:id="rId3"/>
  </p:sldMasterIdLst>
  <p:notesMasterIdLst>
    <p:notesMasterId r:id="rId87"/>
  </p:notesMasterIdLst>
  <p:sldIdLst>
    <p:sldId id="335" r:id="rId4"/>
    <p:sldId id="320" r:id="rId5"/>
    <p:sldId id="333" r:id="rId6"/>
    <p:sldId id="337" r:id="rId7"/>
    <p:sldId id="334" r:id="rId8"/>
    <p:sldId id="275" r:id="rId9"/>
    <p:sldId id="276" r:id="rId10"/>
    <p:sldId id="384" r:id="rId11"/>
    <p:sldId id="385" r:id="rId12"/>
    <p:sldId id="387" r:id="rId13"/>
    <p:sldId id="414" r:id="rId14"/>
    <p:sldId id="284" r:id="rId15"/>
    <p:sldId id="345" r:id="rId16"/>
    <p:sldId id="289" r:id="rId17"/>
    <p:sldId id="344" r:id="rId18"/>
    <p:sldId id="346" r:id="rId19"/>
    <p:sldId id="290" r:id="rId20"/>
    <p:sldId id="291" r:id="rId21"/>
    <p:sldId id="372" r:id="rId22"/>
    <p:sldId id="373" r:id="rId23"/>
    <p:sldId id="392" r:id="rId24"/>
    <p:sldId id="371" r:id="rId25"/>
    <p:sldId id="374" r:id="rId26"/>
    <p:sldId id="375" r:id="rId27"/>
    <p:sldId id="376" r:id="rId28"/>
    <p:sldId id="377" r:id="rId29"/>
    <p:sldId id="378" r:id="rId30"/>
    <p:sldId id="379" r:id="rId31"/>
    <p:sldId id="380" r:id="rId32"/>
    <p:sldId id="381" r:id="rId33"/>
    <p:sldId id="382" r:id="rId34"/>
    <p:sldId id="383" r:id="rId35"/>
    <p:sldId id="391" r:id="rId36"/>
    <p:sldId id="393" r:id="rId37"/>
    <p:sldId id="388" r:id="rId38"/>
    <p:sldId id="389" r:id="rId39"/>
    <p:sldId id="390" r:id="rId40"/>
    <p:sldId id="394" r:id="rId41"/>
    <p:sldId id="395" r:id="rId42"/>
    <p:sldId id="396" r:id="rId43"/>
    <p:sldId id="397" r:id="rId44"/>
    <p:sldId id="399" r:id="rId45"/>
    <p:sldId id="398" r:id="rId46"/>
    <p:sldId id="400" r:id="rId47"/>
    <p:sldId id="401" r:id="rId48"/>
    <p:sldId id="402" r:id="rId49"/>
    <p:sldId id="403" r:id="rId50"/>
    <p:sldId id="404" r:id="rId51"/>
    <p:sldId id="405" r:id="rId52"/>
    <p:sldId id="406" r:id="rId53"/>
    <p:sldId id="407" r:id="rId54"/>
    <p:sldId id="408" r:id="rId55"/>
    <p:sldId id="347" r:id="rId56"/>
    <p:sldId id="348" r:id="rId57"/>
    <p:sldId id="349" r:id="rId58"/>
    <p:sldId id="354" r:id="rId59"/>
    <p:sldId id="350" r:id="rId60"/>
    <p:sldId id="355" r:id="rId61"/>
    <p:sldId id="351" r:id="rId62"/>
    <p:sldId id="356" r:id="rId63"/>
    <p:sldId id="352" r:id="rId64"/>
    <p:sldId id="357" r:id="rId65"/>
    <p:sldId id="353" r:id="rId66"/>
    <p:sldId id="358" r:id="rId67"/>
    <p:sldId id="359" r:id="rId68"/>
    <p:sldId id="360" r:id="rId69"/>
    <p:sldId id="366" r:id="rId70"/>
    <p:sldId id="367" r:id="rId71"/>
    <p:sldId id="361" r:id="rId72"/>
    <p:sldId id="362" r:id="rId73"/>
    <p:sldId id="363" r:id="rId74"/>
    <p:sldId id="364" r:id="rId75"/>
    <p:sldId id="413" r:id="rId76"/>
    <p:sldId id="409" r:id="rId77"/>
    <p:sldId id="365" r:id="rId78"/>
    <p:sldId id="410" r:id="rId79"/>
    <p:sldId id="411" r:id="rId80"/>
    <p:sldId id="412" r:id="rId81"/>
    <p:sldId id="279" r:id="rId82"/>
    <p:sldId id="294" r:id="rId83"/>
    <p:sldId id="325" r:id="rId84"/>
    <p:sldId id="297" r:id="rId85"/>
    <p:sldId id="310" r:id="rId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67AE4"/>
    <a:srgbClr val="0563B8"/>
    <a:srgbClr val="394A57"/>
    <a:srgbClr val="0563C8"/>
    <a:srgbClr val="BFBFBF"/>
    <a:srgbClr val="95B3FF"/>
    <a:srgbClr val="056DCB"/>
    <a:srgbClr val="E6F3FE"/>
    <a:srgbClr val="00A7A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66" autoAdjust="0"/>
  </p:normalViewPr>
  <p:slideViewPr>
    <p:cSldViewPr>
      <p:cViewPr varScale="1">
        <p:scale>
          <a:sx n="76" d="100"/>
          <a:sy n="76" d="100"/>
        </p:scale>
        <p:origin x="8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BF9EE9-9CAC-4715-8E3C-CC0A24B2B70A}" type="datetimeFigureOut">
              <a:rPr lang="zh-CN" altLang="en-US" smtClean="0"/>
              <a:t>2017/12/31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C69642-6975-4CF4-AB2F-9A55D46A29FD}" type="slidenum">
              <a:rPr lang="zh-CN" altLang="en-US" smtClean="0"/>
              <a:t>‹#›</a:t>
            </a:fld>
            <a:endParaRPr lang="zh-CN" altLang="en-US"/>
          </a:p>
        </p:txBody>
      </p:sp>
    </p:spTree>
    <p:extLst>
      <p:ext uri="{BB962C8B-B14F-4D97-AF65-F5344CB8AC3E}">
        <p14:creationId xmlns:p14="http://schemas.microsoft.com/office/powerpoint/2010/main" val="23476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F33A591A-DDA2-4AB5-93DC-9F254369A9A9}" type="slidenum">
              <a:rPr lang="en-US" altLang="zh-CN" i="0"/>
              <a:pPr eaLnBrk="1" hangingPunct="1"/>
              <a:t>1</a:t>
            </a:fld>
            <a:endParaRPr lang="en-US" altLang="zh-CN" i="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5295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694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5066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12</a:t>
            </a:fld>
            <a:endParaRPr lang="zh-CN" altLang="en-US"/>
          </a:p>
        </p:txBody>
      </p:sp>
    </p:spTree>
    <p:extLst>
      <p:ext uri="{BB962C8B-B14F-4D97-AF65-F5344CB8AC3E}">
        <p14:creationId xmlns:p14="http://schemas.microsoft.com/office/powerpoint/2010/main" val="2580152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13</a:t>
            </a:fld>
            <a:endParaRPr lang="zh-CN" altLang="en-US"/>
          </a:p>
        </p:txBody>
      </p:sp>
    </p:spTree>
    <p:extLst>
      <p:ext uri="{BB962C8B-B14F-4D97-AF65-F5344CB8AC3E}">
        <p14:creationId xmlns:p14="http://schemas.microsoft.com/office/powerpoint/2010/main" val="2082095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14</a:t>
            </a:fld>
            <a:endParaRPr lang="zh-CN" altLang="en-US"/>
          </a:p>
        </p:txBody>
      </p:sp>
    </p:spTree>
    <p:extLst>
      <p:ext uri="{BB962C8B-B14F-4D97-AF65-F5344CB8AC3E}">
        <p14:creationId xmlns:p14="http://schemas.microsoft.com/office/powerpoint/2010/main" val="3211123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18602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20773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17</a:t>
            </a:fld>
            <a:endParaRPr lang="zh-CN" altLang="en-US"/>
          </a:p>
        </p:txBody>
      </p:sp>
    </p:spTree>
    <p:extLst>
      <p:ext uri="{BB962C8B-B14F-4D97-AF65-F5344CB8AC3E}">
        <p14:creationId xmlns:p14="http://schemas.microsoft.com/office/powerpoint/2010/main" val="22082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FC69642-6975-4CF4-AB2F-9A55D46A29FD}" type="slidenum">
              <a:rPr lang="zh-CN" altLang="en-US" smtClean="0"/>
              <a:t>18</a:t>
            </a:fld>
            <a:endParaRPr lang="zh-CN" altLang="en-US"/>
          </a:p>
        </p:txBody>
      </p:sp>
    </p:spTree>
    <p:extLst>
      <p:ext uri="{BB962C8B-B14F-4D97-AF65-F5344CB8AC3E}">
        <p14:creationId xmlns:p14="http://schemas.microsoft.com/office/powerpoint/2010/main" val="308774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205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2</a:t>
            </a:fld>
            <a:endParaRPr lang="zh-CN" altLang="en-US"/>
          </a:p>
        </p:txBody>
      </p:sp>
    </p:spTree>
    <p:extLst>
      <p:ext uri="{BB962C8B-B14F-4D97-AF65-F5344CB8AC3E}">
        <p14:creationId xmlns:p14="http://schemas.microsoft.com/office/powerpoint/2010/main" val="3584169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1478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7376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1440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19333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1002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067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8903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7243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00420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517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3</a:t>
            </a:fld>
            <a:endParaRPr lang="zh-CN" altLang="en-US"/>
          </a:p>
        </p:txBody>
      </p:sp>
    </p:spTree>
    <p:extLst>
      <p:ext uri="{BB962C8B-B14F-4D97-AF65-F5344CB8AC3E}">
        <p14:creationId xmlns:p14="http://schemas.microsoft.com/office/powerpoint/2010/main" val="318851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73868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83025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5449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2291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9991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9131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7242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861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6699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222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009994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930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613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6805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7772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7102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3146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8775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8432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6364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3997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5</a:t>
            </a:fld>
            <a:endParaRPr lang="zh-CN" altLang="en-US"/>
          </a:p>
        </p:txBody>
      </p:sp>
    </p:spTree>
    <p:extLst>
      <p:ext uri="{BB962C8B-B14F-4D97-AF65-F5344CB8AC3E}">
        <p14:creationId xmlns:p14="http://schemas.microsoft.com/office/powerpoint/2010/main" val="428543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1118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848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6121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02857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2226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6515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2603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0568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0091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7114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6</a:t>
            </a:fld>
            <a:endParaRPr lang="zh-CN" altLang="en-US"/>
          </a:p>
        </p:txBody>
      </p:sp>
    </p:spTree>
    <p:extLst>
      <p:ext uri="{BB962C8B-B14F-4D97-AF65-F5344CB8AC3E}">
        <p14:creationId xmlns:p14="http://schemas.microsoft.com/office/powerpoint/2010/main" val="33018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9077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84846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6111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3505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311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41184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43363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95550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7493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004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7</a:t>
            </a:fld>
            <a:endParaRPr lang="zh-CN" altLang="en-US"/>
          </a:p>
        </p:txBody>
      </p:sp>
    </p:spTree>
    <p:extLst>
      <p:ext uri="{BB962C8B-B14F-4D97-AF65-F5344CB8AC3E}">
        <p14:creationId xmlns:p14="http://schemas.microsoft.com/office/powerpoint/2010/main" val="299702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47524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5650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28714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66444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58376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37519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35018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95922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35141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79</a:t>
            </a:fld>
            <a:endParaRPr lang="zh-CN" altLang="en-US"/>
          </a:p>
        </p:txBody>
      </p:sp>
    </p:spTree>
    <p:extLst>
      <p:ext uri="{BB962C8B-B14F-4D97-AF65-F5344CB8AC3E}">
        <p14:creationId xmlns:p14="http://schemas.microsoft.com/office/powerpoint/2010/main" val="1392380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91973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80</a:t>
            </a:fld>
            <a:endParaRPr lang="zh-CN" altLang="en-US"/>
          </a:p>
        </p:txBody>
      </p:sp>
    </p:spTree>
    <p:extLst>
      <p:ext uri="{BB962C8B-B14F-4D97-AF65-F5344CB8AC3E}">
        <p14:creationId xmlns:p14="http://schemas.microsoft.com/office/powerpoint/2010/main" val="30785383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FC69642-6975-4CF4-AB2F-9A55D46A29FD}" type="slidenum">
              <a:rPr lang="zh-CN" altLang="en-US" smtClean="0"/>
              <a:t>81</a:t>
            </a:fld>
            <a:endParaRPr lang="zh-CN" altLang="en-US"/>
          </a:p>
        </p:txBody>
      </p:sp>
    </p:spTree>
    <p:extLst>
      <p:ext uri="{BB962C8B-B14F-4D97-AF65-F5344CB8AC3E}">
        <p14:creationId xmlns:p14="http://schemas.microsoft.com/office/powerpoint/2010/main" val="11425106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FC69642-6975-4CF4-AB2F-9A55D46A29FD}" type="slidenum">
              <a:rPr lang="zh-CN" altLang="en-US" smtClean="0"/>
              <a:t>82</a:t>
            </a:fld>
            <a:endParaRPr lang="zh-CN" altLang="en-US"/>
          </a:p>
        </p:txBody>
      </p:sp>
    </p:spTree>
    <p:extLst>
      <p:ext uri="{BB962C8B-B14F-4D97-AF65-F5344CB8AC3E}">
        <p14:creationId xmlns:p14="http://schemas.microsoft.com/office/powerpoint/2010/main" val="26862646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69642-6975-4CF4-AB2F-9A55D46A29FD}" type="slidenum">
              <a:rPr lang="zh-CN" altLang="en-US" smtClean="0"/>
              <a:t>83</a:t>
            </a:fld>
            <a:endParaRPr lang="zh-CN" altLang="en-US"/>
          </a:p>
        </p:txBody>
      </p:sp>
    </p:spTree>
    <p:extLst>
      <p:ext uri="{BB962C8B-B14F-4D97-AF65-F5344CB8AC3E}">
        <p14:creationId xmlns:p14="http://schemas.microsoft.com/office/powerpoint/2010/main" val="362945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69642-6975-4CF4-AB2F-9A55D46A29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2560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41"/>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4"/>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4"/>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5"/>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7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5"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8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9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0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5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6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7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8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9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50"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73053"/>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6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5"/>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1792288" y="536735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5365" indent="0">
              <a:buNone/>
              <a:defRPr sz="900"/>
            </a:lvl6pPr>
            <a:lvl7pPr marL="2742565" indent="0">
              <a:buNone/>
              <a:defRPr sz="900"/>
            </a:lvl7pPr>
            <a:lvl8pPr marL="3199765" indent="0">
              <a:buNone/>
              <a:defRPr sz="900"/>
            </a:lvl8pPr>
            <a:lvl9pPr marL="3656965"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7"/>
          <p:cNvGrpSpPr/>
          <p:nvPr userDrawn="1"/>
        </p:nvGrpSpPr>
        <p:grpSpPr>
          <a:xfrm>
            <a:off x="503548" y="656049"/>
            <a:ext cx="325753" cy="6096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7"/>
            <a:ext cx="8229600" cy="114300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5"/>
            <a:ext cx="8229600" cy="4525963"/>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pPr defTabSz="913765"/>
            <a:fld id="{530820CF-B880-4189-942D-D702A7CBA730}"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pPr defTabSz="913765"/>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pic>
        <p:nvPicPr>
          <p:cNvPr id="1026" name="Picture 2" descr="H:\背景图\模糊背景\pcsc0011.模糊创意光线图片40-2套图案11款炫丽模糊光线背景362张JPGPNG\4.jp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3314" r="3314"/>
          <a:stretch>
            <a:fillRect/>
          </a:stretch>
        </p:blipFill>
        <p:spPr bwMode="auto">
          <a:xfrm>
            <a:off x="0" y="-7168"/>
            <a:ext cx="9144000" cy="687234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mc:Choice>
    <mc:Fallback>
      <p:transition/>
    </mc:Fallback>
  </mc:AlternateConten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mc:AlternateContent xmlns:mc="http://schemas.openxmlformats.org/markup-compatibility/2006">
    <mc:Choice xmlns:p14="http://schemas.microsoft.com/office/powerpoint/2010/main" Requires="p14">
      <p:transition p14:dur="0"/>
    </mc:Choice>
    <mc:Fallback>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525C2-A1C0-41DF-902C-1C7002BACC2D}" type="datetimeFigureOut">
              <a:rPr lang="zh-CN" altLang="en-US" smtClean="0">
                <a:solidFill>
                  <a:prstClr val="black">
                    <a:tint val="75000"/>
                  </a:prstClr>
                </a:solidFill>
              </a:rPr>
              <a:t>2017/12/31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7EBEE-7414-4D5F-9BA0-090EC3DD023E}"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mc:AlternateContent xmlns:mc="http://schemas.openxmlformats.org/markup-compatibility/2006">
    <mc:Choice xmlns:p14="http://schemas.microsoft.com/office/powerpoint/2010/main" Requires="p14">
      <p:transition p14:dur="0"/>
    </mc:Choice>
    <mc:Fallback>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8.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8.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archive.ics.uci.edu/ml/datasets/Iris" TargetMode="External"/><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8.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98.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8.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98.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98.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8.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9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98.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98.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98.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98.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8.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98.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98.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98.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98.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9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8.xml"/></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98.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98.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9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98.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98.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98.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98.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98.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98.xml"/><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98.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98.xml"/><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8.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98.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98.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98.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98.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98.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98.xml"/><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98.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98.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98.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98.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98.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8.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43.xml"/><Relationship Id="rId5" Type="http://schemas.openxmlformats.org/officeDocument/2006/relationships/image" Target="../media/image115.png"/><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83.xml"/><Relationship Id="rId4" Type="http://schemas.openxmlformats.org/officeDocument/2006/relationships/tags" Target="../tags/tag4.xml"/><Relationship Id="rId9"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subTitle" idx="1"/>
          </p:nvPr>
        </p:nvSpPr>
        <p:spPr>
          <a:xfrm>
            <a:off x="762000" y="3048000"/>
            <a:ext cx="7854950" cy="3124200"/>
          </a:xfrm>
        </p:spPr>
        <p:txBody>
          <a:bodyPr/>
          <a:lstStyle/>
          <a:p>
            <a:pPr marR="0" algn="ctr" eaLnBrk="1" hangingPunct="1"/>
            <a:r>
              <a:rPr lang="en-US" altLang="zh-CN" sz="8000" i="1" dirty="0" smtClean="0">
                <a:solidFill>
                  <a:srgbClr val="FFFF53"/>
                </a:solidFill>
                <a:latin typeface="华文隶书" panose="02010800040101010101" pitchFamily="2" charset="-122"/>
                <a:ea typeface="华文隶书" panose="02010800040101010101" pitchFamily="2" charset="-122"/>
              </a:rPr>
              <a:t>WEKA </a:t>
            </a:r>
            <a:r>
              <a:rPr lang="zh-CN" altLang="en-US" sz="8000" dirty="0" smtClean="0">
                <a:solidFill>
                  <a:srgbClr val="FFFF53"/>
                </a:solidFill>
                <a:ea typeface="华文隶书" panose="02010800040101010101" pitchFamily="2" charset="-122"/>
              </a:rPr>
              <a:t>简介</a:t>
            </a:r>
          </a:p>
          <a:p>
            <a:pPr marR="0" algn="ctr" eaLnBrk="1" hangingPunct="1"/>
            <a:endParaRPr lang="zh-CN" altLang="en-US" dirty="0" smtClean="0"/>
          </a:p>
          <a:p>
            <a:pPr marR="0" algn="ctr" eaLnBrk="1" hangingPunct="1"/>
            <a:endParaRPr lang="zh-CN" altLang="en-US" dirty="0" smtClean="0"/>
          </a:p>
          <a:p>
            <a:pPr marR="0" algn="ctr" eaLnBrk="1" hangingPunct="1"/>
            <a:endParaRPr lang="zh-CN" altLang="en-US" dirty="0" smtClean="0"/>
          </a:p>
        </p:txBody>
      </p:sp>
      <p:pic>
        <p:nvPicPr>
          <p:cNvPr id="10245" name="Picture 8"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0"/>
            <a:ext cx="2895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7"/>
          <p:cNvSpPr>
            <a:spLocks noChangeArrowheads="1"/>
          </p:cNvSpPr>
          <p:nvPr/>
        </p:nvSpPr>
        <p:spPr bwMode="auto">
          <a:xfrm>
            <a:off x="76200" y="609600"/>
            <a:ext cx="51816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8000" i="0">
                <a:solidFill>
                  <a:srgbClr val="FFCC00"/>
                </a:solidFill>
                <a:ea typeface="华文隶书" panose="02010800040101010101" pitchFamily="2" charset="-122"/>
              </a:rPr>
              <a:t>机器学习  </a:t>
            </a:r>
          </a:p>
          <a:p>
            <a:pPr algn="ctr"/>
            <a:r>
              <a:rPr lang="zh-CN" altLang="en-US" sz="8000" i="0">
                <a:solidFill>
                  <a:srgbClr val="FFCC66"/>
                </a:solidFill>
                <a:ea typeface="华文隶书" panose="02010800040101010101" pitchFamily="2" charset="-122"/>
              </a:rPr>
              <a:t>之</a:t>
            </a:r>
          </a:p>
        </p:txBody>
      </p:sp>
      <p:sp>
        <p:nvSpPr>
          <p:cNvPr id="5" name="TextBox 38"/>
          <p:cNvSpPr>
            <a:spLocks noChangeArrowheads="1"/>
          </p:cNvSpPr>
          <p:nvPr/>
        </p:nvSpPr>
        <p:spPr bwMode="auto">
          <a:xfrm>
            <a:off x="5940152" y="4869160"/>
            <a:ext cx="2264145" cy="59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defTabSz="913765" fontAlgn="base">
              <a:lnSpc>
                <a:spcPct val="110000"/>
              </a:lnSpc>
              <a:spcBef>
                <a:spcPct val="0"/>
              </a:spcBef>
              <a:spcAft>
                <a:spcPct val="0"/>
              </a:spcAft>
              <a:buFontTx/>
              <a:buNone/>
            </a:pPr>
            <a:r>
              <a:rPr lang="zh-CN" altLang="en-US" kern="0" dirty="0">
                <a:solidFill>
                  <a:prstClr val="white"/>
                </a:solidFill>
                <a:latin typeface="微软雅黑" pitchFamily="34" charset="-122"/>
                <a:ea typeface="微软雅黑" pitchFamily="34" charset="-122"/>
              </a:rPr>
              <a:t>作者</a:t>
            </a:r>
            <a:r>
              <a:rPr lang="zh-CN" altLang="en-US" kern="0" dirty="0" smtClean="0">
                <a:solidFill>
                  <a:prstClr val="white"/>
                </a:solidFill>
                <a:latin typeface="微软雅黑" pitchFamily="34" charset="-122"/>
                <a:ea typeface="微软雅黑" pitchFamily="34" charset="-122"/>
              </a:rPr>
              <a:t>：单凯</a:t>
            </a:r>
            <a:endParaRPr lang="en-US" altLang="zh-CN" kern="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400841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1.Weka</a:t>
            </a:r>
            <a:r>
              <a:rPr kumimoji="0" lang="zh-CN" altLang="en-US"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简介</a:t>
            </a: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分布式</a:t>
            </a: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a:t>
            </a:r>
            <a:r>
              <a:rPr kumimoji="0" lang="en-US" altLang="zh-CN" sz="2400" b="0" i="0" u="none" strike="noStrike" kern="1200" cap="none" spc="0" normalizeH="0" baseline="0" noProof="0" dirty="0" err="1" smtClean="0">
                <a:ln>
                  <a:noFill/>
                </a:ln>
                <a:solidFill>
                  <a:srgbClr val="0563B8"/>
                </a:solidFill>
                <a:effectLst/>
                <a:uLnTx/>
                <a:uFillTx/>
                <a:latin typeface="Century Gothic" pitchFamily="34" charset="0"/>
                <a:ea typeface="宋体" panose="02010600030101010101" pitchFamily="2" charset="-122"/>
                <a:cs typeface="Arial" pitchFamily="34" charset="0"/>
              </a:rPr>
              <a:t>weka</a:t>
            </a:r>
            <a:endParaRPr kumimoji="0" lang="en-US" altLang="zh-CN" sz="2400" b="0" i="0" u="none" strike="noStrike" kern="1200" cap="none" spc="0" normalizeH="0" baseline="0" noProof="0" dirty="0">
              <a:ln>
                <a:noFill/>
              </a:ln>
              <a:solidFill>
                <a:srgbClr val="0563B8"/>
              </a:solidFill>
              <a:effectLst/>
              <a:uLnTx/>
              <a:uFillTx/>
              <a:latin typeface="Century Gothic" pitchFamily="34" charset="0"/>
              <a:ea typeface="宋体" panose="02010600030101010101" pitchFamily="2" charset="-122"/>
              <a:cs typeface="Arial" pitchFamily="34" charset="0"/>
            </a:endParaRPr>
          </a:p>
        </p:txBody>
      </p:sp>
      <p:pic>
        <p:nvPicPr>
          <p:cNvPr id="2" name="图片 1"/>
          <p:cNvPicPr>
            <a:picLocks noChangeAspect="1"/>
          </p:cNvPicPr>
          <p:nvPr/>
        </p:nvPicPr>
        <p:blipFill>
          <a:blip r:embed="rId3"/>
          <a:stretch>
            <a:fillRect/>
          </a:stretch>
        </p:blipFill>
        <p:spPr>
          <a:xfrm>
            <a:off x="179512" y="1412776"/>
            <a:ext cx="8714286" cy="1368152"/>
          </a:xfrm>
          <a:prstGeom prst="rect">
            <a:avLst/>
          </a:prstGeom>
        </p:spPr>
      </p:pic>
      <p:sp>
        <p:nvSpPr>
          <p:cNvPr id="3" name="矩形 2"/>
          <p:cNvSpPr/>
          <p:nvPr/>
        </p:nvSpPr>
        <p:spPr>
          <a:xfrm>
            <a:off x="179512" y="2939150"/>
            <a:ext cx="8714286" cy="1200329"/>
          </a:xfrm>
          <a:prstGeom prst="rect">
            <a:avLst/>
          </a:prstGeom>
        </p:spPr>
        <p:txBody>
          <a:bodyPr wrap="square">
            <a:spAutoFit/>
          </a:bodyPr>
          <a:lstStyle/>
          <a:p>
            <a:r>
              <a:rPr lang="en-US" altLang="zh-CN" dirty="0" smtClean="0">
                <a:solidFill>
                  <a:srgbClr val="555555"/>
                </a:solidFill>
                <a:latin typeface="microsoft yahei" panose="020B0503020204020204" pitchFamily="34" charset="-122"/>
                <a:ea typeface="microsoft yahei" panose="020B0503020204020204" pitchFamily="34" charset="-122"/>
              </a:rPr>
              <a:t>       Weka</a:t>
            </a:r>
            <a:r>
              <a:rPr lang="zh-CN" altLang="en-US" dirty="0">
                <a:solidFill>
                  <a:srgbClr val="555555"/>
                </a:solidFill>
                <a:latin typeface="microsoft yahei" panose="020B0503020204020204" pitchFamily="34" charset="-122"/>
                <a:ea typeface="microsoft yahei" panose="020B0503020204020204" pitchFamily="34" charset="-122"/>
              </a:rPr>
              <a:t>的分布式挖掘并不是像 </a:t>
            </a:r>
            <a:r>
              <a:rPr lang="en-US" altLang="zh-CN" dirty="0" err="1">
                <a:solidFill>
                  <a:srgbClr val="555555"/>
                </a:solidFill>
                <a:latin typeface="microsoft yahei" panose="020B0503020204020204" pitchFamily="34" charset="-122"/>
                <a:ea typeface="microsoft yahei" panose="020B0503020204020204" pitchFamily="34" charset="-122"/>
              </a:rPr>
              <a:t>hadoop</a:t>
            </a:r>
            <a:r>
              <a:rPr lang="zh-CN" altLang="en-US" dirty="0">
                <a:solidFill>
                  <a:srgbClr val="555555"/>
                </a:solidFill>
                <a:latin typeface="microsoft yahei" panose="020B0503020204020204" pitchFamily="34" charset="-122"/>
                <a:ea typeface="microsoft yahei" panose="020B0503020204020204" pitchFamily="34" charset="-122"/>
              </a:rPr>
              <a:t>那样在算法层面的分布式计算，而是通过把不同的数据集分配给不同的终端机的形式进行的。所以终端机的数量不能超过数据集的数量。因此在每一个终端机上进行的子实验都是独立的。最后所有终端机的计算结果都汇聚给同一个数据库。终端机之间的远程调用是通过</a:t>
            </a:r>
            <a:r>
              <a:rPr lang="en-US" altLang="zh-CN" dirty="0">
                <a:solidFill>
                  <a:srgbClr val="555555"/>
                </a:solidFill>
                <a:latin typeface="microsoft yahei" panose="020B0503020204020204" pitchFamily="34" charset="-122"/>
                <a:ea typeface="microsoft yahei" panose="020B0503020204020204" pitchFamily="34" charset="-122"/>
              </a:rPr>
              <a:t>RMI</a:t>
            </a:r>
            <a:r>
              <a:rPr lang="zh-CN" altLang="en-US" dirty="0">
                <a:solidFill>
                  <a:srgbClr val="555555"/>
                </a:solidFill>
                <a:latin typeface="microsoft yahei" panose="020B0503020204020204" pitchFamily="34" charset="-122"/>
                <a:ea typeface="microsoft yahei" panose="020B0503020204020204" pitchFamily="34" charset="-122"/>
              </a:rPr>
              <a:t>进行的。</a:t>
            </a:r>
            <a:endParaRPr lang="zh-CN" altLang="en-US" dirty="0"/>
          </a:p>
        </p:txBody>
      </p:sp>
      <p:pic>
        <p:nvPicPr>
          <p:cNvPr id="6" name="图片 5"/>
          <p:cNvPicPr>
            <a:picLocks noChangeAspect="1"/>
          </p:cNvPicPr>
          <p:nvPr/>
        </p:nvPicPr>
        <p:blipFill>
          <a:blip r:embed="rId4"/>
          <a:stretch>
            <a:fillRect/>
          </a:stretch>
        </p:blipFill>
        <p:spPr>
          <a:xfrm>
            <a:off x="1403648" y="4173635"/>
            <a:ext cx="5594396" cy="2552381"/>
          </a:xfrm>
          <a:prstGeom prst="rect">
            <a:avLst/>
          </a:prstGeom>
        </p:spPr>
      </p:pic>
    </p:spTree>
    <p:extLst>
      <p:ext uri="{BB962C8B-B14F-4D97-AF65-F5344CB8AC3E}">
        <p14:creationId xmlns:p14="http://schemas.microsoft.com/office/powerpoint/2010/main" val="7915166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1.Weka</a:t>
            </a:r>
            <a:r>
              <a:rPr kumimoji="0" lang="zh-CN" altLang="en-US"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简介</a:t>
            </a: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界面</a:t>
            </a:r>
            <a:endParaRPr kumimoji="0" lang="en-US" altLang="zh-CN" sz="2400" b="0" i="0" u="none" strike="noStrike" kern="1200" cap="none" spc="0" normalizeH="0" baseline="0" noProof="0" dirty="0">
              <a:ln>
                <a:noFill/>
              </a:ln>
              <a:solidFill>
                <a:srgbClr val="0563B8"/>
              </a:solidFill>
              <a:effectLst/>
              <a:uLnTx/>
              <a:uFillTx/>
              <a:latin typeface="Century Gothic" pitchFamily="34" charset="0"/>
              <a:ea typeface="宋体" panose="02010600030101010101" pitchFamily="2" charset="-122"/>
              <a:cs typeface="Arial" pitchFamily="34" charset="0"/>
            </a:endParaRPr>
          </a:p>
        </p:txBody>
      </p:sp>
      <p:pic>
        <p:nvPicPr>
          <p:cNvPr id="4" name="图片 3"/>
          <p:cNvPicPr>
            <a:picLocks noChangeAspect="1"/>
          </p:cNvPicPr>
          <p:nvPr/>
        </p:nvPicPr>
        <p:blipFill>
          <a:blip r:embed="rId3"/>
          <a:stretch>
            <a:fillRect/>
          </a:stretch>
        </p:blipFill>
        <p:spPr>
          <a:xfrm>
            <a:off x="251520" y="1484784"/>
            <a:ext cx="3733333" cy="2438095"/>
          </a:xfrm>
          <a:prstGeom prst="rect">
            <a:avLst/>
          </a:prstGeom>
        </p:spPr>
      </p:pic>
      <p:pic>
        <p:nvPicPr>
          <p:cNvPr id="5" name="图片 4"/>
          <p:cNvPicPr>
            <a:picLocks noChangeAspect="1"/>
          </p:cNvPicPr>
          <p:nvPr/>
        </p:nvPicPr>
        <p:blipFill>
          <a:blip r:embed="rId4"/>
          <a:stretch>
            <a:fillRect/>
          </a:stretch>
        </p:blipFill>
        <p:spPr>
          <a:xfrm>
            <a:off x="1115616" y="1220398"/>
            <a:ext cx="7200018" cy="5595750"/>
          </a:xfrm>
          <a:prstGeom prst="rect">
            <a:avLst/>
          </a:prstGeom>
        </p:spPr>
      </p:pic>
    </p:spTree>
    <p:extLst>
      <p:ext uri="{BB962C8B-B14F-4D97-AF65-F5344CB8AC3E}">
        <p14:creationId xmlns:p14="http://schemas.microsoft.com/office/powerpoint/2010/main" val="114052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Rot="1" noChangeArrowheads="1"/>
          </p:cNvSpPr>
          <p:nvPr/>
        </p:nvSpPr>
        <p:spPr bwMode="auto">
          <a:xfrm>
            <a:off x="539552" y="1700808"/>
            <a:ext cx="8291264" cy="52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panose="05000000000000000000" pitchFamily="2" charset="2"/>
              <a:buChar char="n"/>
              <a:tabLst/>
              <a:defRPr/>
            </a:pPr>
            <a:r>
              <a:rPr kumimoji="0" lang="en-US" altLang="zh-CN" sz="3600" b="0" i="0" u="none" strike="noStrike" kern="1200" cap="none" spc="0" normalizeH="0" baseline="0" noProof="0" dirty="0" smtClean="0">
                <a:ln>
                  <a:noFill/>
                </a:ln>
                <a:solidFill>
                  <a:sysClr val="windowText" lastClr="000000"/>
                </a:solidFill>
                <a:effectLst/>
                <a:uLnTx/>
                <a:uFillTx/>
                <a:latin typeface="仿宋_GB2312" pitchFamily="49" charset="-122"/>
                <a:ea typeface="仿宋_GB2312" pitchFamily="49" charset="-122"/>
                <a:cs typeface="+mn-cs"/>
              </a:rPr>
              <a:t>WEKA</a:t>
            </a:r>
            <a:r>
              <a:rPr kumimoji="0" lang="zh-CN" altLang="en-US" sz="3600" b="0" i="0" u="none" strike="noStrike" kern="1200" cap="none" spc="0" normalizeH="0" baseline="0" noProof="0" dirty="0" smtClean="0">
                <a:ln>
                  <a:noFill/>
                </a:ln>
                <a:solidFill>
                  <a:sysClr val="windowText" lastClr="000000"/>
                </a:solidFill>
                <a:effectLst/>
                <a:uLnTx/>
                <a:uFillTx/>
                <a:latin typeface="仿宋_GB2312" pitchFamily="49" charset="-122"/>
                <a:ea typeface="仿宋_GB2312" pitchFamily="49" charset="-122"/>
                <a:cs typeface="+mn-cs"/>
              </a:rPr>
              <a:t>是一个数据挖掘实验平台。</a:t>
            </a:r>
          </a:p>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panose="05000000000000000000" pitchFamily="2" charset="2"/>
              <a:buChar char="n"/>
              <a:tabLst/>
              <a:defRPr/>
            </a:pPr>
            <a:r>
              <a:rPr kumimoji="0" lang="zh-CN" altLang="en-US" sz="3600" b="0" i="0" u="none" strike="noStrike" kern="1200" cap="none" spc="0" normalizeH="0" baseline="0" noProof="0" dirty="0" smtClean="0">
                <a:ln>
                  <a:noFill/>
                </a:ln>
                <a:solidFill>
                  <a:sysClr val="windowText" lastClr="000000"/>
                </a:solidFill>
                <a:effectLst/>
                <a:uLnTx/>
                <a:uFillTx/>
                <a:latin typeface="仿宋_GB2312" pitchFamily="49" charset="-122"/>
                <a:ea typeface="仿宋_GB2312" pitchFamily="49" charset="-122"/>
                <a:cs typeface="+mn-cs"/>
              </a:rPr>
              <a:t>实验过程</a:t>
            </a:r>
            <a:r>
              <a:rPr kumimoji="0" lang="zh-CN" altLang="en-US" sz="26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p>
          <a:p>
            <a:pPr marL="742950" marR="0" lvl="1" indent="-285750" algn="l" defTabSz="914400" rtl="0" eaLnBrk="1" fontAlgn="base" latinLnBrk="0" hangingPunct="1">
              <a:lnSpc>
                <a:spcPct val="100000"/>
              </a:lnSpc>
              <a:spcBef>
                <a:spcPct val="20000"/>
              </a:spcBef>
              <a:spcAft>
                <a:spcPct val="0"/>
              </a:spcAft>
              <a:buClr>
                <a:srgbClr val="0F6FC6"/>
              </a:buClr>
              <a:buSzPct val="80000"/>
              <a:buFont typeface="Wingdings" panose="05000000000000000000" pitchFamily="2" charset="2"/>
              <a:buChar char="Ø"/>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准备数据</a:t>
            </a:r>
            <a:r>
              <a:rPr kumimoji="0" lang="en-US" altLang="zh-CN"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数据预处理</a:t>
            </a:r>
            <a:r>
              <a:rPr kumimoji="0" lang="en-US" altLang="zh-CN"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p>
          <a:p>
            <a:pPr marL="742950" marR="0" lvl="1" indent="-285750" algn="l" defTabSz="914400" rtl="0" eaLnBrk="1" fontAlgn="base" latinLnBrk="0" hangingPunct="1">
              <a:lnSpc>
                <a:spcPct val="100000"/>
              </a:lnSpc>
              <a:spcBef>
                <a:spcPct val="20000"/>
              </a:spcBef>
              <a:spcAft>
                <a:spcPct val="0"/>
              </a:spcAft>
              <a:buClr>
                <a:srgbClr val="0F6FC6"/>
              </a:buClr>
              <a:buSzPct val="80000"/>
              <a:buFont typeface="Wingdings" panose="05000000000000000000" pitchFamily="2" charset="2"/>
              <a:buChar char="Ø"/>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选择算法、设定参数、运行算法；</a:t>
            </a:r>
          </a:p>
          <a:p>
            <a:pPr marL="742950" marR="0" lvl="1" indent="-285750" algn="l" defTabSz="914400" rtl="0" eaLnBrk="1" fontAlgn="base" latinLnBrk="0" hangingPunct="1">
              <a:lnSpc>
                <a:spcPct val="100000"/>
              </a:lnSpc>
              <a:spcBef>
                <a:spcPct val="20000"/>
              </a:spcBef>
              <a:spcAft>
                <a:spcPct val="0"/>
              </a:spcAft>
              <a:buClr>
                <a:srgbClr val="0F6FC6"/>
              </a:buClr>
              <a:buSzPct val="80000"/>
              <a:buFont typeface="Wingdings" panose="05000000000000000000" pitchFamily="2" charset="2"/>
              <a:buChar char="Ø"/>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评估学习结果和学习方案；</a:t>
            </a:r>
          </a:p>
          <a:p>
            <a:pPr marL="742950" marR="0" lvl="1" indent="-285750" algn="l" defTabSz="914400" rtl="0" eaLnBrk="1" fontAlgn="base" latinLnBrk="0" hangingPunct="1">
              <a:lnSpc>
                <a:spcPct val="100000"/>
              </a:lnSpc>
              <a:spcBef>
                <a:spcPct val="20000"/>
              </a:spcBef>
              <a:spcAft>
                <a:spcPct val="0"/>
              </a:spcAft>
              <a:buClr>
                <a:srgbClr val="0F6FC6"/>
              </a:buClr>
              <a:buSzPct val="80000"/>
              <a:buFont typeface="Wingdings" panose="05000000000000000000" pitchFamily="2" charset="2"/>
              <a:buChar char="Ø"/>
              <a:tabLst/>
              <a:defRPr/>
            </a:pP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可视化数据及结果</a:t>
            </a:r>
            <a:r>
              <a:rPr kumimoji="0" lang="en-US" altLang="zh-CN"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在以上任一阶段都可进行</a:t>
            </a:r>
            <a:r>
              <a:rPr kumimoji="0" lang="en-US" altLang="zh-CN"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r>
              <a:rPr kumimoji="0" lang="zh-CN" altLang="en-US" sz="2800" b="0" i="0" u="none" strike="noStrike" kern="1200" cap="none" spc="0" normalizeH="0" baseline="0" noProof="0" dirty="0" smtClean="0">
                <a:ln>
                  <a:noFill/>
                </a:ln>
                <a:solidFill>
                  <a:sysClr val="windowText" lastClr="000000"/>
                </a:solidFill>
                <a:effectLst/>
                <a:uLnTx/>
                <a:uFillTx/>
                <a:latin typeface="Constantia"/>
                <a:ea typeface="宋体" panose="02010600030101010101" pitchFamily="2" charset="-122"/>
                <a:cs typeface="+mn-cs"/>
              </a:rPr>
              <a:t>。</a:t>
            </a:r>
          </a:p>
        </p:txBody>
      </p:sp>
      <p:sp>
        <p:nvSpPr>
          <p:cNvPr id="3" name="矩形 2"/>
          <p:cNvSpPr/>
          <p:nvPr/>
        </p:nvSpPr>
        <p:spPr>
          <a:xfrm>
            <a:off x="418260" y="758733"/>
            <a:ext cx="4981832" cy="461665"/>
          </a:xfrm>
          <a:prstGeom prst="rect">
            <a:avLst/>
          </a:prstGeom>
        </p:spPr>
        <p:txBody>
          <a:bodyPr wrap="square">
            <a:spAutoFit/>
          </a:bodyPr>
          <a:lstStyle/>
          <a:p>
            <a:r>
              <a:rPr lang="en-US" altLang="zh-CN" sz="2400" dirty="0" smtClean="0">
                <a:solidFill>
                  <a:srgbClr val="0563B8"/>
                </a:solidFill>
                <a:latin typeface="Century Gothic" pitchFamily="34" charset="0"/>
                <a:cs typeface="Arial" pitchFamily="34" charset="0"/>
              </a:rPr>
              <a:t>2. Explorer(</a:t>
            </a:r>
            <a:r>
              <a:rPr lang="zh-CN" altLang="en-US" sz="2400" dirty="0" smtClean="0">
                <a:solidFill>
                  <a:srgbClr val="0563B8"/>
                </a:solidFill>
                <a:latin typeface="Century Gothic" pitchFamily="34" charset="0"/>
                <a:cs typeface="Arial" pitchFamily="34" charset="0"/>
              </a:rPr>
              <a:t>探索者</a:t>
            </a:r>
            <a:r>
              <a:rPr lang="en-US" altLang="zh-CN" sz="2400" dirty="0" smtClean="0">
                <a:solidFill>
                  <a:srgbClr val="0563B8"/>
                </a:solidFill>
                <a:latin typeface="Century Gothic" pitchFamily="34" charset="0"/>
                <a:cs typeface="Arial" pitchFamily="34" charset="0"/>
              </a:rPr>
              <a:t>)</a:t>
            </a:r>
            <a:endParaRPr lang="en-US" altLang="zh-CN" sz="2400" dirty="0">
              <a:solidFill>
                <a:srgbClr val="0563B8"/>
              </a:solidFill>
              <a:latin typeface="Century Gothic"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11760" y="2492896"/>
            <a:ext cx="4339650" cy="1477328"/>
          </a:xfrm>
          <a:prstGeom prst="rect">
            <a:avLst/>
          </a:prstGeom>
          <a:noFill/>
        </p:spPr>
        <p:txBody>
          <a:bodyPr wrap="none" lIns="91440" tIns="45720" rIns="91440" bIns="45720">
            <a:spAutoFit/>
          </a:bodyPr>
          <a:lstStyle/>
          <a:p>
            <a:pPr algn="ctr"/>
            <a:r>
              <a:rPr lang="zh-CN" altLang="en-US" sz="5400" b="0" cap="none" spc="0" dirty="0" smtClean="0">
                <a:ln w="0"/>
                <a:solidFill>
                  <a:schemeClr val="tx1"/>
                </a:solidFill>
                <a:effectLst>
                  <a:outerShdw blurRad="38100" dist="19050" dir="2700000" algn="tl" rotWithShape="0">
                    <a:schemeClr val="dk1">
                      <a:alpha val="40000"/>
                    </a:schemeClr>
                  </a:outerShdw>
                </a:effectLst>
              </a:rPr>
              <a:t>“举个栗子”</a:t>
            </a:r>
            <a:endParaRPr lang="en-US" altLang="zh-CN" sz="5400" b="0" cap="none" spc="0" dirty="0" smtClean="0">
              <a:ln w="0"/>
              <a:solidFill>
                <a:schemeClr val="tx1"/>
              </a:solidFill>
              <a:effectLst>
                <a:outerShdw blurRad="38100" dist="19050" dir="2700000" algn="tl" rotWithShape="0">
                  <a:schemeClr val="dk1">
                    <a:alpha val="40000"/>
                  </a:schemeClr>
                </a:outerShdw>
              </a:effectLst>
            </a:endParaRPr>
          </a:p>
          <a:p>
            <a:pPr algn="ctr"/>
            <a:r>
              <a:rPr lang="zh-CN" altLang="en-US" sz="3600" dirty="0" smtClean="0">
                <a:ln w="0"/>
                <a:effectLst>
                  <a:outerShdw blurRad="38100" dist="19050" dir="2700000" algn="tl" rotWithShape="0">
                    <a:schemeClr val="dk1">
                      <a:alpha val="40000"/>
                    </a:schemeClr>
                  </a:outerShdw>
                </a:effectLst>
              </a:rPr>
              <a:t>用</a:t>
            </a:r>
            <a:r>
              <a:rPr lang="en-US" altLang="zh-CN" sz="3600" dirty="0" err="1" smtClean="0">
                <a:ln w="0"/>
                <a:effectLst>
                  <a:outerShdw blurRad="38100" dist="19050" dir="2700000" algn="tl" rotWithShape="0">
                    <a:schemeClr val="dk1">
                      <a:alpha val="40000"/>
                    </a:schemeClr>
                  </a:outerShdw>
                </a:effectLst>
              </a:rPr>
              <a:t>k_means</a:t>
            </a:r>
            <a:r>
              <a:rPr lang="zh-CN" altLang="en-US" sz="3600" dirty="0" smtClean="0">
                <a:ln w="0"/>
                <a:effectLst>
                  <a:outerShdw blurRad="38100" dist="19050" dir="2700000" algn="tl" rotWithShape="0">
                    <a:schemeClr val="dk1">
                      <a:alpha val="40000"/>
                    </a:schemeClr>
                  </a:outerShdw>
                </a:effectLst>
              </a:rPr>
              <a:t>进行聚类</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659681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r>
              <a:rPr lang="zh-CN" altLang="en-US" sz="2400" dirty="0" smtClean="0">
                <a:solidFill>
                  <a:srgbClr val="0563B8"/>
                </a:solidFill>
                <a:latin typeface="微软雅黑" pitchFamily="34" charset="-122"/>
                <a:ea typeface="微软雅黑" pitchFamily="34" charset="-122"/>
                <a:cs typeface="Arial" pitchFamily="34" charset="0"/>
              </a:rPr>
              <a:t>操作流程</a:t>
            </a:r>
            <a:r>
              <a:rPr lang="en-US" altLang="zh-CN" sz="2400" dirty="0" smtClean="0">
                <a:solidFill>
                  <a:srgbClr val="0563B8"/>
                </a:solidFill>
                <a:latin typeface="微软雅黑" pitchFamily="34" charset="-122"/>
                <a:ea typeface="微软雅黑" pitchFamily="34" charset="-122"/>
                <a:cs typeface="Arial" pitchFamily="34" charset="0"/>
              </a:rPr>
              <a:t>——1. </a:t>
            </a:r>
            <a:r>
              <a:rPr lang="zh-CN" altLang="en-US" sz="2400" dirty="0" smtClean="0">
                <a:solidFill>
                  <a:srgbClr val="0563B8"/>
                </a:solidFill>
                <a:latin typeface="微软雅黑" pitchFamily="34" charset="-122"/>
                <a:ea typeface="微软雅黑" pitchFamily="34" charset="-122"/>
                <a:cs typeface="Arial" pitchFamily="34" charset="0"/>
              </a:rPr>
              <a:t>准备数据</a:t>
            </a:r>
            <a:endParaRPr lang="en-US" altLang="zh-CN" sz="2400" dirty="0">
              <a:solidFill>
                <a:srgbClr val="0563B8"/>
              </a:solidFill>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251520" y="1220398"/>
            <a:ext cx="6352381" cy="5304762"/>
          </a:xfrm>
          <a:prstGeom prst="rect">
            <a:avLst/>
          </a:prstGeom>
        </p:spPr>
      </p:pic>
      <p:pic>
        <p:nvPicPr>
          <p:cNvPr id="4" name="图片 3"/>
          <p:cNvPicPr>
            <a:picLocks noChangeAspect="1"/>
          </p:cNvPicPr>
          <p:nvPr/>
        </p:nvPicPr>
        <p:blipFill>
          <a:blip r:embed="rId4"/>
          <a:stretch>
            <a:fillRect/>
          </a:stretch>
        </p:blipFill>
        <p:spPr>
          <a:xfrm>
            <a:off x="4860032" y="2573349"/>
            <a:ext cx="4071035" cy="3735971"/>
          </a:xfrm>
          <a:prstGeom prst="rect">
            <a:avLst/>
          </a:prstGeom>
        </p:spPr>
      </p:pic>
      <p:pic>
        <p:nvPicPr>
          <p:cNvPr id="2" name="图片 1"/>
          <p:cNvPicPr>
            <a:picLocks noChangeAspect="1"/>
          </p:cNvPicPr>
          <p:nvPr/>
        </p:nvPicPr>
        <p:blipFill>
          <a:blip r:embed="rId5"/>
          <a:stretch>
            <a:fillRect/>
          </a:stretch>
        </p:blipFill>
        <p:spPr>
          <a:xfrm>
            <a:off x="251520" y="1220398"/>
            <a:ext cx="8679547" cy="53047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r>
              <a:rPr lang="zh-CN" altLang="en-US" sz="2400" dirty="0" smtClean="0">
                <a:solidFill>
                  <a:srgbClr val="0563B8"/>
                </a:solidFill>
                <a:latin typeface="微软雅黑" pitchFamily="34" charset="-122"/>
                <a:ea typeface="微软雅黑" pitchFamily="34" charset="-122"/>
                <a:cs typeface="Arial" pitchFamily="34" charset="0"/>
              </a:rPr>
              <a:t>操作流程</a:t>
            </a:r>
            <a:r>
              <a:rPr lang="en-US" altLang="zh-CN" sz="2400" dirty="0" smtClean="0">
                <a:solidFill>
                  <a:srgbClr val="0563B8"/>
                </a:solidFill>
                <a:latin typeface="微软雅黑" pitchFamily="34" charset="-122"/>
                <a:ea typeface="微软雅黑" pitchFamily="34" charset="-122"/>
                <a:cs typeface="Arial" pitchFamily="34" charset="0"/>
              </a:rPr>
              <a:t>——2. </a:t>
            </a:r>
            <a:r>
              <a:rPr lang="zh-CN" altLang="en-US" sz="2400" dirty="0" smtClean="0">
                <a:solidFill>
                  <a:srgbClr val="0563B8"/>
                </a:solidFill>
                <a:latin typeface="微软雅黑" pitchFamily="34" charset="-122"/>
                <a:ea typeface="微软雅黑" pitchFamily="34" charset="-122"/>
                <a:cs typeface="Arial" pitchFamily="34" charset="0"/>
              </a:rPr>
              <a:t>数据预处理</a:t>
            </a:r>
            <a:endParaRPr lang="en-US" altLang="zh-CN" sz="2400" dirty="0">
              <a:solidFill>
                <a:srgbClr val="0563B8"/>
              </a:solidFill>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683568" y="1484784"/>
            <a:ext cx="7628571" cy="4933333"/>
          </a:xfrm>
          <a:prstGeom prst="rect">
            <a:avLst/>
          </a:prstGeom>
        </p:spPr>
      </p:pic>
      <p:pic>
        <p:nvPicPr>
          <p:cNvPr id="3" name="图片 2"/>
          <p:cNvPicPr>
            <a:picLocks noChangeAspect="1"/>
          </p:cNvPicPr>
          <p:nvPr/>
        </p:nvPicPr>
        <p:blipFill>
          <a:blip r:embed="rId4"/>
          <a:stretch>
            <a:fillRect/>
          </a:stretch>
        </p:blipFill>
        <p:spPr>
          <a:xfrm>
            <a:off x="899592" y="2614090"/>
            <a:ext cx="2923809" cy="4238095"/>
          </a:xfrm>
          <a:prstGeom prst="rect">
            <a:avLst/>
          </a:prstGeom>
        </p:spPr>
      </p:pic>
    </p:spTree>
    <p:extLst>
      <p:ext uri="{BB962C8B-B14F-4D97-AF65-F5344CB8AC3E}">
        <p14:creationId xmlns:p14="http://schemas.microsoft.com/office/powerpoint/2010/main" val="33705133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5737916" cy="461665"/>
          </a:xfrm>
          <a:prstGeom prst="rect">
            <a:avLst/>
          </a:prstGeom>
        </p:spPr>
        <p:txBody>
          <a:bodyPr wrap="square">
            <a:spAutoFit/>
          </a:bodyPr>
          <a:lstStyle/>
          <a:p>
            <a:r>
              <a:rPr lang="zh-CN" altLang="en-US" sz="2400" dirty="0" smtClean="0">
                <a:solidFill>
                  <a:srgbClr val="0563B8"/>
                </a:solidFill>
                <a:latin typeface="微软雅黑" pitchFamily="34" charset="-122"/>
                <a:ea typeface="微软雅黑" pitchFamily="34" charset="-122"/>
                <a:cs typeface="Arial" pitchFamily="34" charset="0"/>
              </a:rPr>
              <a:t>操作流程</a:t>
            </a:r>
            <a:r>
              <a:rPr lang="en-US" altLang="zh-CN" sz="2400" dirty="0" smtClean="0">
                <a:solidFill>
                  <a:srgbClr val="0563B8"/>
                </a:solidFill>
                <a:latin typeface="微软雅黑" pitchFamily="34" charset="-122"/>
                <a:ea typeface="微软雅黑" pitchFamily="34" charset="-122"/>
                <a:cs typeface="Arial" pitchFamily="34" charset="0"/>
              </a:rPr>
              <a:t>——3. </a:t>
            </a:r>
            <a:r>
              <a:rPr lang="zh-CN" altLang="en-US" sz="2400" dirty="0" smtClean="0">
                <a:solidFill>
                  <a:srgbClr val="0563B8"/>
                </a:solidFill>
                <a:latin typeface="微软雅黑" pitchFamily="34" charset="-122"/>
                <a:ea typeface="微软雅黑" pitchFamily="34" charset="-122"/>
                <a:cs typeface="Arial" pitchFamily="34" charset="0"/>
              </a:rPr>
              <a:t>选择算法，设置参数</a:t>
            </a:r>
            <a:endParaRPr lang="en-US" altLang="zh-CN" sz="2400" dirty="0">
              <a:solidFill>
                <a:srgbClr val="0563B8"/>
              </a:solidFill>
              <a:latin typeface="微软雅黑" pitchFamily="34" charset="-122"/>
              <a:ea typeface="微软雅黑" pitchFamily="34" charset="-122"/>
              <a:cs typeface="Arial" pitchFamily="34" charset="0"/>
            </a:endParaRP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52" y="1484784"/>
            <a:ext cx="8150942" cy="460851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827584" y="1845677"/>
            <a:ext cx="2904762" cy="4247619"/>
          </a:xfrm>
          <a:prstGeom prst="rect">
            <a:avLst/>
          </a:prstGeom>
        </p:spPr>
      </p:pic>
      <p:sp>
        <p:nvSpPr>
          <p:cNvPr id="5" name="矩形 4"/>
          <p:cNvSpPr/>
          <p:nvPr/>
        </p:nvSpPr>
        <p:spPr>
          <a:xfrm>
            <a:off x="3923928" y="1988840"/>
            <a:ext cx="460851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http://images.cnblogs.com/cnblogs_com/bourneli/201210/20121015211155358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746" y="1988840"/>
            <a:ext cx="4714875"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65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18260" y="758733"/>
            <a:ext cx="5737916" cy="461665"/>
          </a:xfrm>
          <a:prstGeom prst="rect">
            <a:avLst/>
          </a:prstGeom>
        </p:spPr>
        <p:txBody>
          <a:bodyPr wrap="square">
            <a:spAutoFit/>
          </a:bodyPr>
          <a:lstStyle/>
          <a:p>
            <a:r>
              <a:rPr lang="zh-CN" altLang="en-US" sz="2400" dirty="0" smtClean="0">
                <a:solidFill>
                  <a:srgbClr val="0563B8"/>
                </a:solidFill>
                <a:latin typeface="微软雅黑" pitchFamily="34" charset="-122"/>
                <a:ea typeface="微软雅黑" pitchFamily="34" charset="-122"/>
                <a:cs typeface="Arial" pitchFamily="34" charset="0"/>
              </a:rPr>
              <a:t>补充说明</a:t>
            </a:r>
            <a:endParaRPr lang="en-US" altLang="zh-CN" sz="2400" dirty="0">
              <a:solidFill>
                <a:srgbClr val="0563B8"/>
              </a:solidFill>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323528" y="1484784"/>
            <a:ext cx="4167723" cy="2232248"/>
          </a:xfrm>
          <a:prstGeom prst="rect">
            <a:avLst/>
          </a:prstGeom>
        </p:spPr>
      </p:pic>
      <p:sp>
        <p:nvSpPr>
          <p:cNvPr id="4" name="矩形 3"/>
          <p:cNvSpPr/>
          <p:nvPr/>
        </p:nvSpPr>
        <p:spPr>
          <a:xfrm>
            <a:off x="4644007" y="832502"/>
            <a:ext cx="4477725" cy="4585871"/>
          </a:xfrm>
          <a:prstGeom prst="rect">
            <a:avLst/>
          </a:prstGeom>
        </p:spPr>
        <p:txBody>
          <a:bodyPr wrap="square">
            <a:spAutoFit/>
          </a:bodyPr>
          <a:lstStyle/>
          <a:p>
            <a:pPr>
              <a:spcBef>
                <a:spcPts val="1200"/>
              </a:spcBef>
              <a:spcAft>
                <a:spcPts val="1200"/>
              </a:spcAft>
            </a:pPr>
            <a:r>
              <a:rPr lang="en-US" altLang="zh-CN" dirty="0">
                <a:solidFill>
                  <a:srgbClr val="444444"/>
                </a:solidFill>
                <a:latin typeface="Tahoma" panose="020B0604030504040204" pitchFamily="34" charset="0"/>
              </a:rPr>
              <a:t>a</a:t>
            </a:r>
            <a:r>
              <a:rPr lang="zh-CN" altLang="en-US" dirty="0">
                <a:solidFill>
                  <a:srgbClr val="444444"/>
                </a:solidFill>
                <a:latin typeface="Tahoma" panose="020B0604030504040204" pitchFamily="34" charset="0"/>
              </a:rPr>
              <a:t>）</a:t>
            </a:r>
            <a:r>
              <a:rPr lang="en-US" altLang="zh-CN" dirty="0">
                <a:solidFill>
                  <a:srgbClr val="444444"/>
                </a:solidFill>
                <a:latin typeface="Tahoma" panose="020B0604030504040204" pitchFamily="34" charset="0"/>
              </a:rPr>
              <a:t>Use training set</a:t>
            </a:r>
            <a:r>
              <a:rPr lang="zh-CN" altLang="en-US" dirty="0">
                <a:solidFill>
                  <a:srgbClr val="444444"/>
                </a:solidFill>
                <a:latin typeface="Tahoma" panose="020B0604030504040204" pitchFamily="34" charset="0"/>
              </a:rPr>
              <a:t>：使用训练集，即训练集和测试集使用同一份数据，一般不使用这种方法</a:t>
            </a:r>
            <a:r>
              <a:rPr lang="zh-CN" altLang="en-US" dirty="0" smtClean="0">
                <a:solidFill>
                  <a:srgbClr val="444444"/>
                </a:solidFill>
                <a:latin typeface="Tahoma" panose="020B0604030504040204" pitchFamily="34" charset="0"/>
              </a:rPr>
              <a:t>。</a:t>
            </a:r>
            <a:endParaRPr lang="en-US" altLang="zh-CN" dirty="0">
              <a:solidFill>
                <a:srgbClr val="444444"/>
              </a:solidFill>
              <a:latin typeface="Tahoma" panose="020B0604030504040204" pitchFamily="34" charset="0"/>
            </a:endParaRPr>
          </a:p>
          <a:p>
            <a:pPr>
              <a:spcBef>
                <a:spcPts val="1200"/>
              </a:spcBef>
              <a:spcAft>
                <a:spcPts val="1200"/>
              </a:spcAft>
            </a:pPr>
            <a:r>
              <a:rPr lang="zh-CN" altLang="en-US" dirty="0"/>
              <a:t/>
            </a:r>
            <a:br>
              <a:rPr lang="zh-CN" altLang="en-US" dirty="0"/>
            </a:br>
            <a:r>
              <a:rPr lang="en-US" altLang="zh-CN" dirty="0">
                <a:solidFill>
                  <a:srgbClr val="444444"/>
                </a:solidFill>
                <a:latin typeface="Tahoma" panose="020B0604030504040204" pitchFamily="34" charset="0"/>
              </a:rPr>
              <a:t>b</a:t>
            </a:r>
            <a:r>
              <a:rPr lang="zh-CN" altLang="en-US" dirty="0">
                <a:solidFill>
                  <a:srgbClr val="444444"/>
                </a:solidFill>
                <a:latin typeface="Tahoma" panose="020B0604030504040204" pitchFamily="34" charset="0"/>
              </a:rPr>
              <a:t>）</a:t>
            </a:r>
            <a:r>
              <a:rPr lang="en-US" altLang="zh-CN" dirty="0">
                <a:solidFill>
                  <a:srgbClr val="444444"/>
                </a:solidFill>
                <a:latin typeface="Tahoma" panose="020B0604030504040204" pitchFamily="34" charset="0"/>
              </a:rPr>
              <a:t>Supplied test set</a:t>
            </a:r>
            <a:r>
              <a:rPr lang="zh-CN" altLang="en-US" dirty="0">
                <a:solidFill>
                  <a:srgbClr val="444444"/>
                </a:solidFill>
                <a:latin typeface="Tahoma" panose="020B0604030504040204" pitchFamily="34" charset="0"/>
              </a:rPr>
              <a:t>：设置测试集，可以使用本地文件或者</a:t>
            </a:r>
            <a:r>
              <a:rPr lang="en-US" altLang="zh-CN" dirty="0" err="1">
                <a:solidFill>
                  <a:srgbClr val="444444"/>
                </a:solidFill>
                <a:latin typeface="Tahoma" panose="020B0604030504040204" pitchFamily="34" charset="0"/>
              </a:rPr>
              <a:t>url</a:t>
            </a:r>
            <a:r>
              <a:rPr lang="zh-CN" altLang="en-US" dirty="0">
                <a:solidFill>
                  <a:srgbClr val="444444"/>
                </a:solidFill>
                <a:latin typeface="Tahoma" panose="020B0604030504040204" pitchFamily="34" charset="0"/>
              </a:rPr>
              <a:t>，测试文件的格式需要跟训练文件格式一致。</a:t>
            </a:r>
            <a:r>
              <a:rPr lang="zh-CN" altLang="en-US" dirty="0"/>
              <a:t/>
            </a:r>
            <a:br>
              <a:rPr lang="zh-CN" altLang="en-US" dirty="0"/>
            </a:br>
            <a:endParaRPr lang="en-US" altLang="zh-CN" dirty="0" smtClean="0"/>
          </a:p>
          <a:p>
            <a:pPr>
              <a:spcBef>
                <a:spcPts val="1200"/>
              </a:spcBef>
              <a:spcAft>
                <a:spcPts val="1200"/>
              </a:spcAft>
            </a:pPr>
            <a:r>
              <a:rPr lang="en-US" altLang="zh-CN" dirty="0" smtClean="0">
                <a:solidFill>
                  <a:srgbClr val="444444"/>
                </a:solidFill>
                <a:latin typeface="Tahoma" panose="020B0604030504040204" pitchFamily="34" charset="0"/>
              </a:rPr>
              <a:t>c</a:t>
            </a:r>
            <a:r>
              <a:rPr lang="zh-CN" altLang="en-US" dirty="0">
                <a:solidFill>
                  <a:srgbClr val="444444"/>
                </a:solidFill>
                <a:latin typeface="Tahoma" panose="020B0604030504040204" pitchFamily="34" charset="0"/>
              </a:rPr>
              <a:t>）</a:t>
            </a:r>
            <a:r>
              <a:rPr lang="en-US" altLang="zh-CN" dirty="0">
                <a:solidFill>
                  <a:srgbClr val="444444"/>
                </a:solidFill>
                <a:latin typeface="Tahoma" panose="020B0604030504040204" pitchFamily="34" charset="0"/>
              </a:rPr>
              <a:t>Cross-validation</a:t>
            </a:r>
            <a:r>
              <a:rPr lang="zh-CN" altLang="en-US" dirty="0">
                <a:solidFill>
                  <a:srgbClr val="444444"/>
                </a:solidFill>
                <a:latin typeface="Tahoma" panose="020B0604030504040204" pitchFamily="34" charset="0"/>
              </a:rPr>
              <a:t>：交叉验证，很常见的验证方法。</a:t>
            </a:r>
            <a:r>
              <a:rPr lang="en-US" altLang="zh-CN" dirty="0">
                <a:solidFill>
                  <a:srgbClr val="444444"/>
                </a:solidFill>
                <a:latin typeface="Tahoma" panose="020B0604030504040204" pitchFamily="34" charset="0"/>
              </a:rPr>
              <a:t>N-folds cross-validation</a:t>
            </a:r>
            <a:r>
              <a:rPr lang="zh-CN" altLang="en-US" dirty="0">
                <a:solidFill>
                  <a:srgbClr val="444444"/>
                </a:solidFill>
                <a:latin typeface="Tahoma" panose="020B0604030504040204" pitchFamily="34" charset="0"/>
              </a:rPr>
              <a:t>是指，将训练集分为</a:t>
            </a:r>
            <a:r>
              <a:rPr lang="en-US" altLang="zh-CN" dirty="0">
                <a:solidFill>
                  <a:srgbClr val="444444"/>
                </a:solidFill>
                <a:latin typeface="Tahoma" panose="020B0604030504040204" pitchFamily="34" charset="0"/>
              </a:rPr>
              <a:t>N</a:t>
            </a:r>
            <a:r>
              <a:rPr lang="zh-CN" altLang="en-US" dirty="0">
                <a:solidFill>
                  <a:srgbClr val="444444"/>
                </a:solidFill>
                <a:latin typeface="Tahoma" panose="020B0604030504040204" pitchFamily="34" charset="0"/>
              </a:rPr>
              <a:t>份，使用</a:t>
            </a:r>
            <a:r>
              <a:rPr lang="en-US" altLang="zh-CN" dirty="0">
                <a:solidFill>
                  <a:srgbClr val="444444"/>
                </a:solidFill>
                <a:latin typeface="Tahoma" panose="020B0604030504040204" pitchFamily="34" charset="0"/>
              </a:rPr>
              <a:t>N-1</a:t>
            </a:r>
            <a:r>
              <a:rPr lang="zh-CN" altLang="en-US" dirty="0">
                <a:solidFill>
                  <a:srgbClr val="444444"/>
                </a:solidFill>
                <a:latin typeface="Tahoma" panose="020B0604030504040204" pitchFamily="34" charset="0"/>
              </a:rPr>
              <a:t>份做训练，使用</a:t>
            </a:r>
            <a:r>
              <a:rPr lang="en-US" altLang="zh-CN" dirty="0">
                <a:solidFill>
                  <a:srgbClr val="444444"/>
                </a:solidFill>
                <a:latin typeface="Tahoma" panose="020B0604030504040204" pitchFamily="34" charset="0"/>
              </a:rPr>
              <a:t>1</a:t>
            </a:r>
            <a:r>
              <a:rPr lang="zh-CN" altLang="en-US" dirty="0">
                <a:solidFill>
                  <a:srgbClr val="444444"/>
                </a:solidFill>
                <a:latin typeface="Tahoma" panose="020B0604030504040204" pitchFamily="34" charset="0"/>
              </a:rPr>
              <a:t>份做测试，如此循环</a:t>
            </a:r>
            <a:r>
              <a:rPr lang="en-US" altLang="zh-CN" dirty="0">
                <a:solidFill>
                  <a:srgbClr val="444444"/>
                </a:solidFill>
                <a:latin typeface="Tahoma" panose="020B0604030504040204" pitchFamily="34" charset="0"/>
              </a:rPr>
              <a:t>N</a:t>
            </a:r>
            <a:r>
              <a:rPr lang="zh-CN" altLang="en-US" dirty="0">
                <a:solidFill>
                  <a:srgbClr val="444444"/>
                </a:solidFill>
                <a:latin typeface="Tahoma" panose="020B0604030504040204" pitchFamily="34" charset="0"/>
              </a:rPr>
              <a:t>次，最后整体计算结果。</a:t>
            </a:r>
            <a:r>
              <a:rPr lang="zh-CN" altLang="en-US" dirty="0"/>
              <a:t/>
            </a:r>
            <a:br>
              <a:rPr lang="zh-CN" altLang="en-US" dirty="0"/>
            </a:br>
            <a:endParaRPr lang="en-US" altLang="zh-CN" dirty="0" smtClean="0"/>
          </a:p>
        </p:txBody>
      </p:sp>
      <p:sp>
        <p:nvSpPr>
          <p:cNvPr id="5" name="矩形 4"/>
          <p:cNvSpPr/>
          <p:nvPr/>
        </p:nvSpPr>
        <p:spPr>
          <a:xfrm>
            <a:off x="121389" y="3941045"/>
            <a:ext cx="4572000" cy="1477328"/>
          </a:xfrm>
          <a:prstGeom prst="rect">
            <a:avLst/>
          </a:prstGeom>
        </p:spPr>
        <p:txBody>
          <a:bodyPr>
            <a:spAutoFit/>
          </a:bodyPr>
          <a:lstStyle/>
          <a:p>
            <a:pPr>
              <a:spcBef>
                <a:spcPts val="1200"/>
              </a:spcBef>
              <a:spcAft>
                <a:spcPts val="1200"/>
              </a:spcAft>
            </a:pPr>
            <a:r>
              <a:rPr lang="en-US" altLang="zh-CN" dirty="0">
                <a:solidFill>
                  <a:srgbClr val="444444"/>
                </a:solidFill>
                <a:latin typeface="Tahoma" panose="020B0604030504040204" pitchFamily="34" charset="0"/>
              </a:rPr>
              <a:t>d</a:t>
            </a:r>
            <a:r>
              <a:rPr lang="zh-CN" altLang="en-US" dirty="0">
                <a:solidFill>
                  <a:srgbClr val="444444"/>
                </a:solidFill>
                <a:latin typeface="Tahoma" panose="020B0604030504040204" pitchFamily="34" charset="0"/>
              </a:rPr>
              <a:t>）</a:t>
            </a:r>
            <a:r>
              <a:rPr lang="en-US" altLang="zh-CN" dirty="0">
                <a:solidFill>
                  <a:srgbClr val="444444"/>
                </a:solidFill>
                <a:latin typeface="Tahoma" panose="020B0604030504040204" pitchFamily="34" charset="0"/>
              </a:rPr>
              <a:t>Percentage split</a:t>
            </a:r>
            <a:r>
              <a:rPr lang="zh-CN" altLang="en-US" dirty="0">
                <a:solidFill>
                  <a:srgbClr val="444444"/>
                </a:solidFill>
                <a:latin typeface="Tahoma" panose="020B0604030504040204" pitchFamily="34" charset="0"/>
              </a:rPr>
              <a:t>：按照一定比例，将训练集分为两份，一份做训练，一份做测试。</a:t>
            </a:r>
            <a:r>
              <a:rPr lang="zh-CN" altLang="en-US" dirty="0"/>
              <a:t/>
            </a:r>
            <a:br>
              <a:rPr lang="zh-CN" altLang="en-US" dirty="0"/>
            </a:br>
            <a:r>
              <a:rPr lang="zh-CN" altLang="en-US" dirty="0">
                <a:solidFill>
                  <a:srgbClr val="444444"/>
                </a:solidFill>
                <a:latin typeface="Tahoma" panose="020B0604030504040204" pitchFamily="34" charset="0"/>
              </a:rPr>
              <a:t>在这些验证方法的下面，有一个</a:t>
            </a:r>
            <a:r>
              <a:rPr lang="en-US" altLang="zh-CN" dirty="0">
                <a:solidFill>
                  <a:srgbClr val="444444"/>
                </a:solidFill>
                <a:latin typeface="Tahoma" panose="020B0604030504040204" pitchFamily="34" charset="0"/>
              </a:rPr>
              <a:t>More options</a:t>
            </a:r>
            <a:r>
              <a:rPr lang="zh-CN" altLang="en-US" dirty="0">
                <a:solidFill>
                  <a:srgbClr val="444444"/>
                </a:solidFill>
                <a:latin typeface="Tahoma" panose="020B0604030504040204" pitchFamily="34" charset="0"/>
              </a:rPr>
              <a:t>选项，可以设置一些模型输出，模型验证的参数。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r>
              <a:rPr lang="zh-CN" altLang="en-US" sz="2400" dirty="0" smtClean="0">
                <a:solidFill>
                  <a:srgbClr val="0563B8"/>
                </a:solidFill>
                <a:latin typeface="微软雅黑" pitchFamily="34" charset="-122"/>
                <a:ea typeface="微软雅黑" pitchFamily="34" charset="-122"/>
                <a:cs typeface="Arial" pitchFamily="34" charset="0"/>
              </a:rPr>
              <a:t>操作流程</a:t>
            </a:r>
            <a:r>
              <a:rPr lang="en-US" altLang="zh-CN" sz="2400" dirty="0" smtClean="0">
                <a:solidFill>
                  <a:srgbClr val="0563B8"/>
                </a:solidFill>
                <a:latin typeface="微软雅黑" pitchFamily="34" charset="-122"/>
                <a:ea typeface="微软雅黑" pitchFamily="34" charset="-122"/>
                <a:cs typeface="Arial" pitchFamily="34" charset="0"/>
              </a:rPr>
              <a:t>——4. </a:t>
            </a:r>
            <a:r>
              <a:rPr lang="zh-CN" altLang="en-US" sz="2400" dirty="0">
                <a:solidFill>
                  <a:srgbClr val="0563B8"/>
                </a:solidFill>
                <a:latin typeface="微软雅黑" pitchFamily="34" charset="-122"/>
                <a:ea typeface="微软雅黑" pitchFamily="34" charset="-122"/>
                <a:cs typeface="Arial" pitchFamily="34" charset="0"/>
              </a:rPr>
              <a:t>可视化</a:t>
            </a:r>
            <a:endParaRPr lang="en-US" altLang="zh-CN" sz="2400" dirty="0">
              <a:solidFill>
                <a:srgbClr val="0563B8"/>
              </a:solidFill>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401627" y="1556792"/>
            <a:ext cx="8274829" cy="44644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saciec 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60" y="2348880"/>
            <a:ext cx="3312368" cy="441649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391620" y="1340768"/>
            <a:ext cx="8229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smtClean="0">
                <a:ln>
                  <a:noFill/>
                </a:ln>
                <a:solidFill>
                  <a:srgbClr val="1F497D">
                    <a:satMod val="130000"/>
                  </a:srgbClr>
                </a:solidFill>
                <a:effectLst/>
                <a:uLnTx/>
                <a:uFillTx/>
                <a:latin typeface="Calibri"/>
                <a:ea typeface="宋体" panose="02010600030101010101" pitchFamily="2" charset="-122"/>
                <a:cs typeface="+mj-cs"/>
              </a:rPr>
              <a:t>补充：鸢尾花数据集</a:t>
            </a:r>
            <a:endParaRPr kumimoji="0" lang="zh-CN" altLang="en-US" sz="4400" b="0" i="0" u="none" strike="noStrike" kern="1200" cap="none" spc="0" normalizeH="0" baseline="0" noProof="0" dirty="0">
              <a:ln>
                <a:noFill/>
              </a:ln>
              <a:solidFill>
                <a:srgbClr val="1F497D">
                  <a:satMod val="130000"/>
                </a:srgbClr>
              </a:solidFill>
              <a:effectLst/>
              <a:uLnTx/>
              <a:uFillTx/>
              <a:latin typeface="Calibri"/>
              <a:ea typeface="宋体" panose="02010600030101010101" pitchFamily="2" charset="-122"/>
              <a:cs typeface="+mj-cs"/>
            </a:endParaRPr>
          </a:p>
        </p:txBody>
      </p:sp>
      <p:sp>
        <p:nvSpPr>
          <p:cNvPr id="2" name="文本框 1"/>
          <p:cNvSpPr txBox="1"/>
          <p:nvPr/>
        </p:nvSpPr>
        <p:spPr>
          <a:xfrm>
            <a:off x="4139952" y="2348880"/>
            <a:ext cx="4608512"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鸢尾花是鸢尾属植物，是一种草本开花植物的统称。</a:t>
            </a:r>
            <a:endPar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zh-CN" altLang="en-US"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鸢尾花只有三枚花瓣，其余外围那三瓣是保护花蕾的花萼，只是由于这三枚花萼长得酷似花瓣，以致常常以及乱真，令人难以辨认。</a:t>
            </a:r>
            <a:endPar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a:t>
            </a:r>
            <a:r>
              <a:rPr kumimoji="0" lang="zh-CN" altLang="en-US"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其英文名</a:t>
            </a:r>
            <a:r>
              <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iris</a:t>
            </a:r>
            <a:r>
              <a:rPr kumimoji="0" lang="zh-CN" altLang="en-US"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为“彩虹”之意，暗指鸢尾花色彩绚丽如彩虹。</a:t>
            </a:r>
            <a:endPar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        iris</a:t>
            </a:r>
            <a:r>
              <a:rPr kumimoji="0" lang="zh-CN" altLang="en-US" sz="24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是非常著名的用于模式识别的数据集。</a:t>
            </a:r>
            <a:endParaRPr kumimoji="0" lang="zh-CN" altLang="en-US"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 name="矩形 6"/>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111757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787" y="0"/>
            <a:ext cx="6388168" cy="6858000"/>
            <a:chOff x="-15787" y="0"/>
            <a:chExt cx="6388168" cy="6858000"/>
          </a:xfrm>
        </p:grpSpPr>
        <p:grpSp>
          <p:nvGrpSpPr>
            <p:cNvPr id="7" name="组合 1"/>
            <p:cNvGrpSpPr/>
            <p:nvPr/>
          </p:nvGrpSpPr>
          <p:grpSpPr>
            <a:xfrm>
              <a:off x="-15787" y="0"/>
              <a:ext cx="3579675" cy="6858000"/>
              <a:chOff x="844180" y="1917392"/>
              <a:chExt cx="2941900" cy="510342"/>
            </a:xfrm>
          </p:grpSpPr>
          <p:sp>
            <p:nvSpPr>
              <p:cNvPr id="70" name="矩形 69"/>
              <p:cNvSpPr/>
              <p:nvPr/>
            </p:nvSpPr>
            <p:spPr>
              <a:xfrm>
                <a:off x="844180" y="1917392"/>
                <a:ext cx="1804535" cy="510342"/>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矩形 71"/>
              <p:cNvSpPr/>
              <p:nvPr/>
            </p:nvSpPr>
            <p:spPr>
              <a:xfrm>
                <a:off x="1596470" y="1921946"/>
                <a:ext cx="2189610" cy="116807"/>
              </a:xfrm>
              <a:prstGeom prst="rect">
                <a:avLst/>
              </a:prstGeom>
            </p:spPr>
            <p:txBody>
              <a:bodyPr wrap="square">
                <a:spAutoFit/>
              </a:bodyPr>
              <a:lstStyle/>
              <a:p>
                <a:pPr algn="ctr"/>
                <a:r>
                  <a:rPr lang="zh-CN" altLang="en-US" sz="9600" dirty="0">
                    <a:solidFill>
                      <a:prstClr val="white"/>
                    </a:solidFill>
                    <a:latin typeface="宋体" pitchFamily="2" charset="-122"/>
                    <a:cs typeface="Arial" pitchFamily="34" charset="0"/>
                  </a:rPr>
                  <a:t>目</a:t>
                </a:r>
                <a:r>
                  <a:rPr lang="zh-CN" altLang="en-US" sz="9600" dirty="0">
                    <a:solidFill>
                      <a:srgbClr val="1F497D">
                        <a:lumMod val="60000"/>
                        <a:lumOff val="40000"/>
                      </a:srgbClr>
                    </a:solidFill>
                    <a:latin typeface="宋体" pitchFamily="2" charset="-122"/>
                    <a:cs typeface="Arial" pitchFamily="34" charset="0"/>
                  </a:rPr>
                  <a:t>录</a:t>
                </a:r>
                <a:endParaRPr lang="en-US" altLang="zh-CN" sz="9600" dirty="0">
                  <a:solidFill>
                    <a:srgbClr val="1F497D">
                      <a:lumMod val="60000"/>
                      <a:lumOff val="40000"/>
                    </a:srgbClr>
                  </a:solidFill>
                  <a:latin typeface="宋体" pitchFamily="2" charset="-122"/>
                  <a:cs typeface="Arial" pitchFamily="34" charset="0"/>
                </a:endParaRPr>
              </a:p>
            </p:txBody>
          </p:sp>
        </p:grpSp>
        <p:sp>
          <p:nvSpPr>
            <p:cNvPr id="24" name="矩形 23"/>
            <p:cNvSpPr/>
            <p:nvPr/>
          </p:nvSpPr>
          <p:spPr>
            <a:xfrm>
              <a:off x="3489010" y="799597"/>
              <a:ext cx="2883371" cy="707886"/>
            </a:xfrm>
            <a:prstGeom prst="rect">
              <a:avLst/>
            </a:prstGeom>
          </p:spPr>
          <p:txBody>
            <a:bodyPr wrap="square">
              <a:spAutoFit/>
            </a:bodyPr>
            <a:lstStyle/>
            <a:p>
              <a:r>
                <a:rPr lang="en-US" altLang="zh-CN" sz="4000" dirty="0">
                  <a:solidFill>
                    <a:srgbClr val="4F81BD">
                      <a:lumMod val="60000"/>
                      <a:lumOff val="40000"/>
                    </a:srgbClr>
                  </a:solidFill>
                  <a:latin typeface="Century Gothic" pitchFamily="34" charset="0"/>
                  <a:cs typeface="Arial" pitchFamily="34" charset="0"/>
                </a:rPr>
                <a:t>Contents</a:t>
              </a:r>
            </a:p>
          </p:txBody>
        </p:sp>
      </p:grpSp>
      <p:sp>
        <p:nvSpPr>
          <p:cNvPr id="35" name="文本框 8"/>
          <p:cNvSpPr txBox="1"/>
          <p:nvPr/>
        </p:nvSpPr>
        <p:spPr>
          <a:xfrm>
            <a:off x="3493433" y="1821359"/>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1</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37" name="矩形 36"/>
          <p:cNvSpPr/>
          <p:nvPr/>
        </p:nvSpPr>
        <p:spPr>
          <a:xfrm>
            <a:off x="4033279" y="1797019"/>
            <a:ext cx="1617815" cy="461665"/>
          </a:xfrm>
          <a:prstGeom prst="rect">
            <a:avLst/>
          </a:prstGeom>
          <a:noFill/>
        </p:spPr>
        <p:txBody>
          <a:bodyPr wrap="none">
            <a:spAutoFit/>
          </a:bodyPr>
          <a:lstStyle/>
          <a:p>
            <a:r>
              <a:rPr lang="en-US" altLang="zh-CN" sz="2400" dirty="0" smtClean="0">
                <a:solidFill>
                  <a:prstClr val="black">
                    <a:lumMod val="50000"/>
                    <a:lumOff val="50000"/>
                  </a:prstClr>
                </a:solidFill>
                <a:latin typeface="微软雅黑" pitchFamily="34" charset="-122"/>
                <a:ea typeface="微软雅黑" pitchFamily="34" charset="-122"/>
                <a:cs typeface="Arial" pitchFamily="34" charset="0"/>
              </a:rPr>
              <a:t>Weka</a:t>
            </a:r>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简介</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41" name="矩形 40"/>
          <p:cNvSpPr/>
          <p:nvPr/>
        </p:nvSpPr>
        <p:spPr>
          <a:xfrm>
            <a:off x="4033279" y="2297036"/>
            <a:ext cx="2646878" cy="461665"/>
          </a:xfrm>
          <a:prstGeom prst="rect">
            <a:avLst/>
          </a:prstGeom>
          <a:noFill/>
        </p:spPr>
        <p:txBody>
          <a:bodyPr wrap="square">
            <a:spAutoFit/>
          </a:bodyPr>
          <a:lstStyle/>
          <a:p>
            <a:r>
              <a:rPr lang="en-US" altLang="zh-CN" sz="2400" dirty="0" smtClean="0">
                <a:solidFill>
                  <a:prstClr val="black">
                    <a:lumMod val="50000"/>
                    <a:lumOff val="50000"/>
                  </a:prstClr>
                </a:solidFill>
                <a:latin typeface="微软雅黑" pitchFamily="34" charset="-122"/>
                <a:ea typeface="微软雅黑" pitchFamily="34" charset="-122"/>
                <a:cs typeface="Arial" pitchFamily="34" charset="0"/>
              </a:rPr>
              <a:t>Explorer(</a:t>
            </a:r>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探索者</a:t>
            </a:r>
            <a:r>
              <a:rPr lang="en-US" altLang="zh-CN" sz="2400" dirty="0" smtClean="0">
                <a:solidFill>
                  <a:prstClr val="black">
                    <a:lumMod val="50000"/>
                    <a:lumOff val="50000"/>
                  </a:prstClr>
                </a:solidFill>
                <a:latin typeface="微软雅黑" pitchFamily="34" charset="-122"/>
                <a:ea typeface="微软雅黑" pitchFamily="34" charset="-122"/>
                <a:cs typeface="Arial" pitchFamily="34" charset="0"/>
              </a:rPr>
              <a:t>)</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44" name="矩形 43"/>
          <p:cNvSpPr/>
          <p:nvPr/>
        </p:nvSpPr>
        <p:spPr>
          <a:xfrm>
            <a:off x="4033279" y="4643683"/>
            <a:ext cx="1415772" cy="461665"/>
          </a:xfrm>
          <a:prstGeom prst="rect">
            <a:avLst/>
          </a:prstGeom>
        </p:spPr>
        <p:txBody>
          <a:bodyPr wrap="none">
            <a:spAutoFit/>
          </a:bodyPr>
          <a:lstStyle/>
          <a:p>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修改代码</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47" name="矩形 46"/>
          <p:cNvSpPr/>
          <p:nvPr/>
        </p:nvSpPr>
        <p:spPr>
          <a:xfrm>
            <a:off x="4033279" y="4067619"/>
            <a:ext cx="4185761" cy="461665"/>
          </a:xfrm>
          <a:prstGeom prst="rect">
            <a:avLst/>
          </a:prstGeom>
        </p:spPr>
        <p:txBody>
          <a:bodyPr wrap="none">
            <a:spAutoFit/>
          </a:bodyPr>
          <a:lstStyle/>
          <a:p>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网络可视化及其他较复杂应用</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49" name="矩形 48"/>
          <p:cNvSpPr/>
          <p:nvPr/>
        </p:nvSpPr>
        <p:spPr>
          <a:xfrm>
            <a:off x="4033279" y="5219747"/>
            <a:ext cx="800219" cy="461665"/>
          </a:xfrm>
          <a:prstGeom prst="rect">
            <a:avLst/>
          </a:prstGeom>
        </p:spPr>
        <p:txBody>
          <a:bodyPr wrap="none">
            <a:spAutoFit/>
          </a:bodyPr>
          <a:lstStyle/>
          <a:p>
            <a:r>
              <a:rPr lang="zh-CN" altLang="en-US" sz="2400" dirty="0">
                <a:solidFill>
                  <a:prstClr val="black">
                    <a:lumMod val="50000"/>
                    <a:lumOff val="50000"/>
                  </a:prstClr>
                </a:solidFill>
                <a:latin typeface="微软雅黑" pitchFamily="34" charset="-122"/>
                <a:ea typeface="微软雅黑" pitchFamily="34" charset="-122"/>
                <a:cs typeface="Arial" pitchFamily="34" charset="0"/>
              </a:rPr>
              <a:t>总结</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52" name="矩形 51"/>
          <p:cNvSpPr/>
          <p:nvPr/>
        </p:nvSpPr>
        <p:spPr>
          <a:xfrm>
            <a:off x="4033278" y="5775647"/>
            <a:ext cx="800219" cy="461665"/>
          </a:xfrm>
          <a:prstGeom prst="rect">
            <a:avLst/>
          </a:prstGeom>
        </p:spPr>
        <p:txBody>
          <a:bodyPr wrap="none">
            <a:spAutoFit/>
          </a:bodyPr>
          <a:lstStyle/>
          <a:p>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问答</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53" name="文本框 8"/>
          <p:cNvSpPr txBox="1"/>
          <p:nvPr/>
        </p:nvSpPr>
        <p:spPr>
          <a:xfrm>
            <a:off x="3489010" y="5219746"/>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7</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54" name="文本框 8"/>
          <p:cNvSpPr txBox="1"/>
          <p:nvPr/>
        </p:nvSpPr>
        <p:spPr>
          <a:xfrm>
            <a:off x="3489010" y="4637950"/>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6</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55" name="文本框 8"/>
          <p:cNvSpPr txBox="1"/>
          <p:nvPr/>
        </p:nvSpPr>
        <p:spPr>
          <a:xfrm>
            <a:off x="3489375" y="2304877"/>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2</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56" name="文本框 8"/>
          <p:cNvSpPr txBox="1"/>
          <p:nvPr/>
        </p:nvSpPr>
        <p:spPr>
          <a:xfrm>
            <a:off x="3493433" y="4049412"/>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5</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57" name="文本框 8"/>
          <p:cNvSpPr txBox="1"/>
          <p:nvPr/>
        </p:nvSpPr>
        <p:spPr>
          <a:xfrm>
            <a:off x="3493433" y="5775646"/>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8</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19" name="矩形 18"/>
          <p:cNvSpPr/>
          <p:nvPr/>
        </p:nvSpPr>
        <p:spPr>
          <a:xfrm>
            <a:off x="4033279" y="2878833"/>
            <a:ext cx="2518638" cy="461665"/>
          </a:xfrm>
          <a:prstGeom prst="rect">
            <a:avLst/>
          </a:prstGeom>
        </p:spPr>
        <p:txBody>
          <a:bodyPr wrap="none">
            <a:spAutoFit/>
          </a:bodyPr>
          <a:lstStyle/>
          <a:p>
            <a:r>
              <a:rPr lang="en-US" altLang="zh-CN" sz="2400" dirty="0" err="1" smtClean="0">
                <a:solidFill>
                  <a:prstClr val="black">
                    <a:lumMod val="50000"/>
                    <a:lumOff val="50000"/>
                  </a:prstClr>
                </a:solidFill>
                <a:latin typeface="微软雅黑" pitchFamily="34" charset="-122"/>
                <a:ea typeface="微软雅黑" pitchFamily="34" charset="-122"/>
                <a:cs typeface="Arial" pitchFamily="34" charset="0"/>
              </a:rPr>
              <a:t>KnowledgeFlow</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20" name="文本框 8"/>
          <p:cNvSpPr txBox="1"/>
          <p:nvPr/>
        </p:nvSpPr>
        <p:spPr>
          <a:xfrm>
            <a:off x="3489010" y="2873100"/>
            <a:ext cx="373820" cy="461665"/>
          </a:xfrm>
          <a:prstGeom prst="rect">
            <a:avLst/>
          </a:prstGeom>
          <a:noFill/>
        </p:spPr>
        <p:txBody>
          <a:bodyPr wrap="none" rtlCol="0">
            <a:spAutoFit/>
          </a:bodyPr>
          <a:lstStyle/>
          <a:p>
            <a:r>
              <a:rPr lang="en-US" altLang="zh-CN" sz="2400" b="1" dirty="0">
                <a:solidFill>
                  <a:prstClr val="black">
                    <a:lumMod val="50000"/>
                    <a:lumOff val="50000"/>
                  </a:prstClr>
                </a:solidFill>
                <a:latin typeface="微软雅黑" pitchFamily="34" charset="-122"/>
                <a:ea typeface="微软雅黑" pitchFamily="34" charset="-122"/>
              </a:rPr>
              <a:t>3</a:t>
            </a: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21" name="矩形 20"/>
          <p:cNvSpPr/>
          <p:nvPr/>
        </p:nvSpPr>
        <p:spPr>
          <a:xfrm>
            <a:off x="4036149" y="3454897"/>
            <a:ext cx="3676648" cy="461665"/>
          </a:xfrm>
          <a:prstGeom prst="rect">
            <a:avLst/>
          </a:prstGeom>
        </p:spPr>
        <p:txBody>
          <a:bodyPr wrap="none">
            <a:spAutoFit/>
          </a:bodyPr>
          <a:lstStyle/>
          <a:p>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实验者（</a:t>
            </a:r>
            <a:r>
              <a:rPr lang="en-US" altLang="zh-CN" sz="2400" dirty="0" smtClean="0">
                <a:solidFill>
                  <a:prstClr val="black">
                    <a:lumMod val="50000"/>
                    <a:lumOff val="50000"/>
                  </a:prstClr>
                </a:solidFill>
                <a:latin typeface="微软雅黑" pitchFamily="34" charset="-122"/>
                <a:ea typeface="微软雅黑" pitchFamily="34" charset="-122"/>
                <a:cs typeface="Arial" pitchFamily="34" charset="0"/>
              </a:rPr>
              <a:t>Experimenter</a:t>
            </a:r>
            <a:r>
              <a:rPr lang="zh-CN" altLang="en-US" sz="2400" dirty="0" smtClean="0">
                <a:solidFill>
                  <a:prstClr val="black">
                    <a:lumMod val="50000"/>
                    <a:lumOff val="50000"/>
                  </a:prstClr>
                </a:solidFill>
                <a:latin typeface="微软雅黑" pitchFamily="34" charset="-122"/>
                <a:ea typeface="微软雅黑" pitchFamily="34" charset="-122"/>
                <a:cs typeface="Arial" pitchFamily="34" charset="0"/>
              </a:rPr>
              <a:t>）</a:t>
            </a:r>
            <a:endParaRPr lang="en-US" altLang="zh-CN" sz="2400" dirty="0">
              <a:solidFill>
                <a:prstClr val="black">
                  <a:lumMod val="50000"/>
                  <a:lumOff val="50000"/>
                </a:prstClr>
              </a:solidFill>
              <a:latin typeface="微软雅黑" pitchFamily="34" charset="-122"/>
              <a:ea typeface="微软雅黑" pitchFamily="34" charset="-122"/>
              <a:cs typeface="Arial" pitchFamily="34" charset="0"/>
            </a:endParaRPr>
          </a:p>
        </p:txBody>
      </p:sp>
      <p:sp>
        <p:nvSpPr>
          <p:cNvPr id="22" name="文本框 8"/>
          <p:cNvSpPr txBox="1"/>
          <p:nvPr/>
        </p:nvSpPr>
        <p:spPr>
          <a:xfrm>
            <a:off x="3491880" y="3449164"/>
            <a:ext cx="373820" cy="461665"/>
          </a:xfrm>
          <a:prstGeom prst="rect">
            <a:avLst/>
          </a:prstGeom>
          <a:noFill/>
        </p:spPr>
        <p:txBody>
          <a:bodyPr wrap="none" rtlCol="0">
            <a:spAutoFit/>
          </a:bodyPr>
          <a:lstStyle/>
          <a:p>
            <a:r>
              <a:rPr lang="en-US" altLang="zh-CN" sz="2400" b="1" dirty="0" smtClean="0">
                <a:solidFill>
                  <a:prstClr val="black">
                    <a:lumMod val="50000"/>
                    <a:lumOff val="50000"/>
                  </a:prstClr>
                </a:solidFill>
                <a:latin typeface="微软雅黑" pitchFamily="34" charset="-122"/>
                <a:ea typeface="微软雅黑" pitchFamily="34" charset="-122"/>
              </a:rPr>
              <a:t>4</a:t>
            </a:r>
            <a:endParaRPr lang="zh-CN" altLang="en-US" sz="2400" b="1" dirty="0">
              <a:solidFill>
                <a:prstClr val="black">
                  <a:lumMod val="50000"/>
                  <a:lumOff val="50000"/>
                </a:prst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6" presetClass="entr" presetSubtype="21"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arn(inVertical)">
                                      <p:cBhvr>
                                        <p:cTn id="11" dur="500"/>
                                        <p:tgtEl>
                                          <p:spTgt spid="35"/>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barn(inVertical)">
                                      <p:cBhvr>
                                        <p:cTn id="14" dur="500"/>
                                        <p:tgtEl>
                                          <p:spTgt spid="3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inVertical)">
                                      <p:cBhvr>
                                        <p:cTn id="17" dur="500"/>
                                        <p:tgtEl>
                                          <p:spTgt spid="5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arn(inVertical)">
                                      <p:cBhvr>
                                        <p:cTn id="20" dur="500"/>
                                        <p:tgtEl>
                                          <p:spTgt spid="4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barn(inVertical)">
                                      <p:cBhvr>
                                        <p:cTn id="23" dur="500"/>
                                        <p:tgtEl>
                                          <p:spTgt spid="5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inVertical)">
                                      <p:cBhvr>
                                        <p:cTn id="26" dur="500"/>
                                        <p:tgtEl>
                                          <p:spTgt spid="4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barn(inVertical)">
                                      <p:cBhvr>
                                        <p:cTn id="29" dur="500"/>
                                        <p:tgtEl>
                                          <p:spTgt spid="5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arn(inVertical)">
                                      <p:cBhvr>
                                        <p:cTn id="32" dur="500"/>
                                        <p:tgtEl>
                                          <p:spTgt spid="4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barn(inVertical)">
                                      <p:cBhvr>
                                        <p:cTn id="35" dur="500"/>
                                        <p:tgtEl>
                                          <p:spTgt spid="5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barn(inVertical)">
                                      <p:cBhvr>
                                        <p:cTn id="38" dur="500"/>
                                        <p:tgtEl>
                                          <p:spTgt spid="49"/>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barn(inVertical)">
                                      <p:cBhvr>
                                        <p:cTn id="41" dur="500"/>
                                        <p:tgtEl>
                                          <p:spTgt spid="57"/>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inVertical)">
                                      <p:cBhvr>
                                        <p:cTn id="50" dur="500"/>
                                        <p:tgtEl>
                                          <p:spTgt spid="19"/>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arn(inVertical)">
                                      <p:cBhvr>
                                        <p:cTn id="53" dur="500"/>
                                        <p:tgtEl>
                                          <p:spTgt spid="22"/>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arn(inVertical)">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41" grpId="0"/>
      <p:bldP spid="44" grpId="0"/>
      <p:bldP spid="47" grpId="0"/>
      <p:bldP spid="49" grpId="0"/>
      <p:bldP spid="52" grpId="0"/>
      <p:bldP spid="53" grpId="0"/>
      <p:bldP spid="54" grpId="0"/>
      <p:bldP spid="55" grpId="0"/>
      <p:bldP spid="56" grpId="0"/>
      <p:bldP spid="57"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51520" y="1484515"/>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dirty="0" smtClean="0">
                <a:ln>
                  <a:noFill/>
                </a:ln>
                <a:solidFill>
                  <a:srgbClr val="1F497D">
                    <a:satMod val="130000"/>
                  </a:srgbClr>
                </a:solidFill>
                <a:effectLst/>
                <a:uLnTx/>
                <a:uFillTx/>
                <a:latin typeface="Calibri"/>
                <a:ea typeface="宋体" panose="02010600030101010101" pitchFamily="2" charset="-122"/>
                <a:cs typeface="+mj-cs"/>
              </a:rPr>
              <a:t>补充：鸢尾花数据集</a:t>
            </a:r>
            <a:endParaRPr kumimoji="0" lang="zh-CN" altLang="en-US" sz="4400" b="0" i="0" u="none" strike="noStrike" kern="1200" cap="none" spc="0" normalizeH="0" baseline="0" noProof="0" dirty="0">
              <a:ln>
                <a:noFill/>
              </a:ln>
              <a:solidFill>
                <a:srgbClr val="1F497D">
                  <a:satMod val="130000"/>
                </a:srgbClr>
              </a:solidFill>
              <a:effectLst/>
              <a:uLnTx/>
              <a:uFillTx/>
              <a:latin typeface="Calibri"/>
              <a:ea typeface="宋体" panose="02010600030101010101" pitchFamily="2" charset="-122"/>
              <a:cs typeface="+mj-cs"/>
            </a:endParaRPr>
          </a:p>
        </p:txBody>
      </p:sp>
      <p:sp>
        <p:nvSpPr>
          <p:cNvPr id="5" name="内容占位符 2"/>
          <p:cNvSpPr txBox="1">
            <a:spLocks/>
          </p:cNvSpPr>
          <p:nvPr/>
        </p:nvSpPr>
        <p:spPr>
          <a:xfrm>
            <a:off x="251520" y="2492896"/>
            <a:ext cx="8229600" cy="4032447"/>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5760" marR="0" lvl="0" indent="-283464" algn="l" defTabSz="914400" rtl="0" eaLnBrk="1" fontAlgn="auto" latinLnBrk="0" hangingPunct="1">
              <a:lnSpc>
                <a:spcPct val="100000"/>
              </a:lnSpc>
              <a:spcBef>
                <a:spcPct val="20000"/>
              </a:spcBef>
              <a:spcAft>
                <a:spcPts val="0"/>
              </a:spcAft>
              <a:buClrTx/>
              <a:buSzTx/>
              <a:buFont typeface="Wingdings 2"/>
              <a:buChar char=""/>
              <a:tabLst/>
              <a:defRPr/>
            </a:pP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数据集</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1936</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年由</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R.A. Fisher</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创建，</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Fisher</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的论文也成为经典，直到今天还经常被引用。鸢尾花原始数据集位于网站</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hlinkClick r:id="rId3"/>
              </a:rPr>
              <a:t>http://archive.ics.uci.edu/ml/datasets/Iris</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endPar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endParaRPr>
          </a:p>
          <a:p>
            <a:pPr marL="365760" marR="0" lvl="0" indent="-283464" algn="l" defTabSz="914400" rtl="0" eaLnBrk="1" fontAlgn="auto" latinLnBrk="0" hangingPunct="1">
              <a:lnSpc>
                <a:spcPct val="100000"/>
              </a:lnSpc>
              <a:spcBef>
                <a:spcPct val="20000"/>
              </a:spcBef>
              <a:spcAft>
                <a:spcPts val="0"/>
              </a:spcAft>
              <a:buClrTx/>
              <a:buSzTx/>
              <a:buFont typeface="Wingdings 2"/>
              <a:buChar char=""/>
              <a:tabLst/>
              <a:defRPr/>
            </a:pP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鸢尾花数据集包括三个类别：</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Iris </a:t>
            </a:r>
            <a:r>
              <a:rPr kumimoji="0" lang="en-US" altLang="zh-CN" sz="3200" b="0" i="0" u="none" strike="noStrike" kern="1200" cap="none" spc="0" normalizeH="0" baseline="0" noProof="0" dirty="0" err="1" smtClean="0">
                <a:ln>
                  <a:noFill/>
                </a:ln>
                <a:solidFill>
                  <a:prstClr val="black"/>
                </a:solidFill>
                <a:effectLst/>
                <a:uLnTx/>
                <a:uFillTx/>
                <a:latin typeface="Calibri"/>
                <a:ea typeface="宋体" panose="02010600030101010101" pitchFamily="2" charset="-122"/>
                <a:cs typeface="+mn-cs"/>
              </a:rPr>
              <a:t>Setosa</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（山鸢尾）、</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Iris </a:t>
            </a:r>
            <a:r>
              <a:rPr kumimoji="0" lang="en-US" altLang="zh-CN" sz="3200" b="0" i="0" u="none" strike="noStrike" kern="1200" cap="none" spc="0" normalizeH="0" baseline="0" noProof="0" dirty="0" err="1" smtClean="0">
                <a:ln>
                  <a:noFill/>
                </a:ln>
                <a:solidFill>
                  <a:prstClr val="black"/>
                </a:solidFill>
                <a:effectLst/>
                <a:uLnTx/>
                <a:uFillTx/>
                <a:latin typeface="Calibri"/>
                <a:ea typeface="宋体" panose="02010600030101010101" pitchFamily="2" charset="-122"/>
                <a:cs typeface="+mn-cs"/>
              </a:rPr>
              <a:t>Versicolour</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（变色鸢尾）和</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Iris </a:t>
            </a:r>
            <a:r>
              <a:rPr kumimoji="0" lang="en-US" altLang="zh-CN" sz="3200" b="0" i="0" u="none" strike="noStrike" kern="1200" cap="none" spc="0" normalizeH="0" baseline="0" noProof="0" dirty="0" err="1" smtClean="0">
                <a:ln>
                  <a:noFill/>
                </a:ln>
                <a:solidFill>
                  <a:prstClr val="black"/>
                </a:solidFill>
                <a:effectLst/>
                <a:uLnTx/>
                <a:uFillTx/>
                <a:latin typeface="Calibri"/>
                <a:ea typeface="宋体" panose="02010600030101010101" pitchFamily="2" charset="-122"/>
                <a:cs typeface="+mn-cs"/>
              </a:rPr>
              <a:t>Virginica</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（维吉尼亚鸢尾），每个类别各有</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50</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个实例。数据集定义了</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5</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个属性：</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sepal length</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（花萼长）、</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sepal width</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（花萼宽）、</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petal length</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（花瓣长）、</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petal width</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（花瓣宽）、</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class</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（类别）。最后一个属性一般作为类别属性，其余属性都是数值，单位为厘米</a:t>
            </a:r>
            <a:r>
              <a:rPr kumimoji="0" lang="en-US" altLang="zh-CN"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cm</a:t>
            </a:r>
            <a:r>
              <a:rPr kumimoji="0" lang="zh-CN" altLang="en-US" sz="32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27322339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611560" y="1340767"/>
            <a:ext cx="7344816" cy="5316685"/>
          </a:xfrm>
          <a:prstGeom prst="rect">
            <a:avLst/>
          </a:prstGeom>
        </p:spPr>
      </p:pic>
    </p:spTree>
    <p:extLst>
      <p:ext uri="{BB962C8B-B14F-4D97-AF65-F5344CB8AC3E}">
        <p14:creationId xmlns:p14="http://schemas.microsoft.com/office/powerpoint/2010/main" val="390898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043608" y="1105620"/>
            <a:ext cx="6768752" cy="5691830"/>
          </a:xfrm>
          <a:prstGeom prst="rect">
            <a:avLst/>
          </a:prstGeom>
        </p:spPr>
      </p:pic>
    </p:spTree>
    <p:extLst>
      <p:ext uri="{BB962C8B-B14F-4D97-AF65-F5344CB8AC3E}">
        <p14:creationId xmlns:p14="http://schemas.microsoft.com/office/powerpoint/2010/main" val="38437546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827584" y="1228286"/>
            <a:ext cx="7403024" cy="5513082"/>
          </a:xfrm>
          <a:prstGeom prst="rect">
            <a:avLst/>
          </a:prstGeom>
        </p:spPr>
      </p:pic>
      <p:pic>
        <p:nvPicPr>
          <p:cNvPr id="4" name="图片 3"/>
          <p:cNvPicPr>
            <a:picLocks noChangeAspect="1"/>
          </p:cNvPicPr>
          <p:nvPr/>
        </p:nvPicPr>
        <p:blipFill>
          <a:blip r:embed="rId4"/>
          <a:stretch>
            <a:fillRect/>
          </a:stretch>
        </p:blipFill>
        <p:spPr>
          <a:xfrm>
            <a:off x="2267744" y="1556792"/>
            <a:ext cx="3744416" cy="4680520"/>
          </a:xfrm>
          <a:prstGeom prst="rect">
            <a:avLst/>
          </a:prstGeom>
        </p:spPr>
      </p:pic>
    </p:spTree>
    <p:extLst>
      <p:ext uri="{BB962C8B-B14F-4D97-AF65-F5344CB8AC3E}">
        <p14:creationId xmlns:p14="http://schemas.microsoft.com/office/powerpoint/2010/main" val="20807623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683568" y="1215834"/>
            <a:ext cx="7475032" cy="5606274"/>
          </a:xfrm>
          <a:prstGeom prst="rect">
            <a:avLst/>
          </a:prstGeom>
        </p:spPr>
      </p:pic>
      <p:pic>
        <p:nvPicPr>
          <p:cNvPr id="4" name="图片 3"/>
          <p:cNvPicPr>
            <a:picLocks noChangeAspect="1"/>
          </p:cNvPicPr>
          <p:nvPr/>
        </p:nvPicPr>
        <p:blipFill>
          <a:blip r:embed="rId4"/>
          <a:stretch>
            <a:fillRect/>
          </a:stretch>
        </p:blipFill>
        <p:spPr>
          <a:xfrm>
            <a:off x="683568" y="1215834"/>
            <a:ext cx="7619048" cy="5714286"/>
          </a:xfrm>
          <a:prstGeom prst="rect">
            <a:avLst/>
          </a:prstGeom>
        </p:spPr>
      </p:pic>
    </p:spTree>
    <p:extLst>
      <p:ext uri="{BB962C8B-B14F-4D97-AF65-F5344CB8AC3E}">
        <p14:creationId xmlns:p14="http://schemas.microsoft.com/office/powerpoint/2010/main" val="22905325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547664" y="1220398"/>
            <a:ext cx="5182311" cy="5637602"/>
          </a:xfrm>
          <a:prstGeom prst="rect">
            <a:avLst/>
          </a:prstGeom>
        </p:spPr>
      </p:pic>
    </p:spTree>
    <p:extLst>
      <p:ext uri="{BB962C8B-B14F-4D97-AF65-F5344CB8AC3E}">
        <p14:creationId xmlns:p14="http://schemas.microsoft.com/office/powerpoint/2010/main" val="24836001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323528" y="1202661"/>
            <a:ext cx="5254319" cy="5642887"/>
          </a:xfrm>
          <a:prstGeom prst="rect">
            <a:avLst/>
          </a:prstGeom>
        </p:spPr>
      </p:pic>
      <p:sp>
        <p:nvSpPr>
          <p:cNvPr id="5" name="文本框 4"/>
          <p:cNvSpPr txBox="1"/>
          <p:nvPr/>
        </p:nvSpPr>
        <p:spPr>
          <a:xfrm>
            <a:off x="5940152" y="2132856"/>
            <a:ext cx="2592288" cy="3170099"/>
          </a:xfrm>
          <a:prstGeom prst="rect">
            <a:avLst/>
          </a:prstGeom>
          <a:noFill/>
        </p:spPr>
        <p:txBody>
          <a:bodyPr wrap="square" rtlCol="0">
            <a:spAutoFit/>
          </a:bodyPr>
          <a:lstStyle/>
          <a:p>
            <a:r>
              <a:rPr lang="en-US" altLang="zh-CN" sz="2000" dirty="0" err="1" smtClean="0"/>
              <a:t>NaiveBayes</a:t>
            </a:r>
            <a:r>
              <a:rPr lang="zh-CN" altLang="en-US" sz="2000" dirty="0" smtClean="0"/>
              <a:t>；</a:t>
            </a:r>
            <a:endParaRPr lang="en-US" altLang="zh-CN" sz="2000" dirty="0"/>
          </a:p>
          <a:p>
            <a:r>
              <a:rPr lang="en-US" altLang="zh-CN" sz="2000" dirty="0" smtClean="0"/>
              <a:t>        </a:t>
            </a:r>
            <a:r>
              <a:rPr lang="zh-CN" altLang="en-US" sz="2000" dirty="0" smtClean="0"/>
              <a:t>有监督离散化，将两个属性各离散化成三个取值。</a:t>
            </a:r>
            <a:endParaRPr lang="en-US" altLang="zh-CN" sz="2000" dirty="0" smtClean="0"/>
          </a:p>
          <a:p>
            <a:r>
              <a:rPr lang="en-US" altLang="zh-CN" sz="2000" dirty="0"/>
              <a:t> </a:t>
            </a:r>
            <a:r>
              <a:rPr lang="en-US" altLang="zh-CN" sz="2000" dirty="0" smtClean="0"/>
              <a:t>       </a:t>
            </a:r>
            <a:r>
              <a:rPr lang="zh-CN" altLang="en-US" sz="2000" dirty="0" smtClean="0"/>
              <a:t>重叠区域显示多种颜色的混合色，表示分类器难以确定在这些区域内的测试样本应该预测为哪一种类别。</a:t>
            </a:r>
            <a:endParaRPr lang="zh-CN" altLang="en-US" sz="2000" dirty="0"/>
          </a:p>
        </p:txBody>
      </p:sp>
      <p:pic>
        <p:nvPicPr>
          <p:cNvPr id="6" name="图片 5"/>
          <p:cNvPicPr>
            <a:picLocks noChangeAspect="1"/>
          </p:cNvPicPr>
          <p:nvPr/>
        </p:nvPicPr>
        <p:blipFill>
          <a:blip r:embed="rId4"/>
          <a:stretch>
            <a:fillRect/>
          </a:stretch>
        </p:blipFill>
        <p:spPr>
          <a:xfrm>
            <a:off x="3257626" y="1340587"/>
            <a:ext cx="5760640" cy="5517413"/>
          </a:xfrm>
          <a:prstGeom prst="rect">
            <a:avLst/>
          </a:prstGeom>
        </p:spPr>
      </p:pic>
    </p:spTree>
    <p:extLst>
      <p:ext uri="{BB962C8B-B14F-4D97-AF65-F5344CB8AC3E}">
        <p14:creationId xmlns:p14="http://schemas.microsoft.com/office/powerpoint/2010/main" val="4116311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79512" y="1412776"/>
            <a:ext cx="4190476" cy="4028571"/>
          </a:xfrm>
          <a:prstGeom prst="rect">
            <a:avLst/>
          </a:prstGeom>
        </p:spPr>
      </p:pic>
      <p:sp>
        <p:nvSpPr>
          <p:cNvPr id="5" name="文本框 4"/>
          <p:cNvSpPr txBox="1"/>
          <p:nvPr/>
        </p:nvSpPr>
        <p:spPr>
          <a:xfrm>
            <a:off x="4716016" y="1475241"/>
            <a:ext cx="4032448" cy="3785652"/>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         对于每一个类别，</a:t>
            </a:r>
            <a:r>
              <a:rPr lang="en-US" altLang="zh-CN" sz="2000" b="1" dirty="0" smtClean="0">
                <a:latin typeface="微软雅黑" panose="020B0503020204020204" pitchFamily="34" charset="-122"/>
                <a:ea typeface="微软雅黑" panose="020B0503020204020204" pitchFamily="34" charset="-122"/>
              </a:rPr>
              <a:t>IBK</a:t>
            </a:r>
            <a:r>
              <a:rPr lang="zh-CN" altLang="en-US" sz="2000" b="1" dirty="0" smtClean="0">
                <a:latin typeface="微软雅黑" panose="020B0503020204020204" pitchFamily="34" charset="-122"/>
                <a:ea typeface="微软雅黑" panose="020B0503020204020204" pitchFamily="34" charset="-122"/>
              </a:rPr>
              <a:t>输出的是概率估计。</a:t>
            </a:r>
            <a:endParaRPr lang="en-US" altLang="zh-CN" sz="2000" b="1" dirty="0" smtClean="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由于</a:t>
            </a:r>
            <a:r>
              <a:rPr lang="en-US" altLang="zh-CN" sz="2000" b="1" dirty="0" smtClean="0">
                <a:latin typeface="微软雅黑" panose="020B0503020204020204" pitchFamily="34" charset="-122"/>
                <a:ea typeface="微软雅黑" panose="020B0503020204020204" pitchFamily="34" charset="-122"/>
              </a:rPr>
              <a:t>k</a:t>
            </a:r>
            <a:r>
              <a:rPr lang="zh-CN" altLang="en-US" sz="2000" b="1" dirty="0" smtClean="0">
                <a:latin typeface="微软雅黑" panose="020B0503020204020204" pitchFamily="34" charset="-122"/>
                <a:ea typeface="微软雅黑" panose="020B0503020204020204" pitchFamily="34" charset="-122"/>
              </a:rPr>
              <a:t>默认为</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，只考虑最近邻成员，似乎颜色永远只能为纯色，而散点图也确实几乎没有混合色，因为某个类别概率为</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时其他概率就为</a:t>
            </a:r>
            <a:r>
              <a:rPr lang="en-US" altLang="zh-CN" sz="2000" b="1" dirty="0" smtClean="0">
                <a:latin typeface="微软雅黑" panose="020B0503020204020204" pitchFamily="34" charset="-122"/>
                <a:ea typeface="微软雅黑" panose="020B0503020204020204" pitchFamily="34" charset="-122"/>
              </a:rPr>
              <a:t>0.</a:t>
            </a:r>
          </a:p>
          <a:p>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但是在中上部，还是存在一小片区域是两种颜色的混合。</a:t>
            </a:r>
            <a:endParaRPr lang="en-US" altLang="zh-CN" sz="2000" b="1" dirty="0" smtClean="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原因是：尽管可能性不大，但还是存在多个不同类别的数据点占据同一个位置的可能性。</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97223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251520" y="1556792"/>
            <a:ext cx="6912768" cy="5184576"/>
          </a:xfrm>
          <a:prstGeom prst="rect">
            <a:avLst/>
          </a:prstGeom>
        </p:spPr>
      </p:pic>
      <p:pic>
        <p:nvPicPr>
          <p:cNvPr id="4" name="图片 3"/>
          <p:cNvPicPr>
            <a:picLocks noChangeAspect="1"/>
          </p:cNvPicPr>
          <p:nvPr/>
        </p:nvPicPr>
        <p:blipFill>
          <a:blip r:embed="rId4"/>
          <a:stretch>
            <a:fillRect/>
          </a:stretch>
        </p:blipFill>
        <p:spPr>
          <a:xfrm>
            <a:off x="4632366" y="1543596"/>
            <a:ext cx="4251523" cy="5314404"/>
          </a:xfrm>
          <a:prstGeom prst="rect">
            <a:avLst/>
          </a:prstGeom>
        </p:spPr>
      </p:pic>
    </p:spTree>
    <p:extLst>
      <p:ext uri="{BB962C8B-B14F-4D97-AF65-F5344CB8AC3E}">
        <p14:creationId xmlns:p14="http://schemas.microsoft.com/office/powerpoint/2010/main" val="4069503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07505" y="1211394"/>
            <a:ext cx="4608512" cy="5560845"/>
          </a:xfrm>
          <a:prstGeom prst="rect">
            <a:avLst/>
          </a:prstGeom>
        </p:spPr>
      </p:pic>
      <p:pic>
        <p:nvPicPr>
          <p:cNvPr id="5" name="图片 4"/>
          <p:cNvPicPr>
            <a:picLocks noChangeAspect="1"/>
          </p:cNvPicPr>
          <p:nvPr/>
        </p:nvPicPr>
        <p:blipFill>
          <a:blip r:embed="rId4"/>
          <a:stretch>
            <a:fillRect/>
          </a:stretch>
        </p:blipFill>
        <p:spPr>
          <a:xfrm>
            <a:off x="4763493" y="1211394"/>
            <a:ext cx="4380507" cy="5642662"/>
          </a:xfrm>
          <a:prstGeom prst="rect">
            <a:avLst/>
          </a:prstGeom>
        </p:spPr>
      </p:pic>
    </p:spTree>
    <p:extLst>
      <p:ext uri="{BB962C8B-B14F-4D97-AF65-F5344CB8AC3E}">
        <p14:creationId xmlns:p14="http://schemas.microsoft.com/office/powerpoint/2010/main" val="26030086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260" y="758733"/>
            <a:ext cx="4981832" cy="457200"/>
          </a:xfrm>
          <a:prstGeom prst="rect">
            <a:avLst/>
          </a:prstGeom>
        </p:spPr>
        <p:txBody>
          <a:bodyPr wrap="square">
            <a:spAutoFit/>
          </a:bodyPr>
          <a:lstStyle/>
          <a:p>
            <a:r>
              <a:rPr lang="en-US" altLang="zh-CN" sz="2400" dirty="0" smtClean="0">
                <a:solidFill>
                  <a:srgbClr val="0563B8"/>
                </a:solidFill>
                <a:latin typeface="Century Gothic" pitchFamily="34" charset="0"/>
                <a:cs typeface="Arial" pitchFamily="34" charset="0"/>
              </a:rPr>
              <a:t>Weka</a:t>
            </a:r>
            <a:r>
              <a:rPr lang="zh-CN" altLang="en-US" sz="2400" dirty="0" smtClean="0">
                <a:solidFill>
                  <a:srgbClr val="0563B8"/>
                </a:solidFill>
                <a:latin typeface="Century Gothic" pitchFamily="34" charset="0"/>
                <a:cs typeface="Arial" pitchFamily="34" charset="0"/>
              </a:rPr>
              <a:t>简介</a:t>
            </a:r>
            <a:endParaRPr lang="zh-CN" altLang="en-US" sz="2400" dirty="0">
              <a:solidFill>
                <a:srgbClr val="0563B8"/>
              </a:solidFill>
              <a:latin typeface="Century Gothic" pitchFamily="34" charset="0"/>
              <a:cs typeface="Arial" pitchFamily="34" charset="0"/>
            </a:endParaRPr>
          </a:p>
        </p:txBody>
      </p:sp>
      <p:pic>
        <p:nvPicPr>
          <p:cNvPr id="3111" name="Picture 39" descr="http://b.hiphotos.baidu.com/baike/w%3D268/sign=5c4e115d9258d109c4e3aeb4e958ccd0/cc11728b4710b91249e684ddc3fdfc03924522e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3861048"/>
            <a:ext cx="3924436" cy="196676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39552" y="1556792"/>
            <a:ext cx="7704856" cy="1754326"/>
          </a:xfrm>
          <a:prstGeom prst="rect">
            <a:avLst/>
          </a:prstGeom>
        </p:spPr>
        <p:txBody>
          <a:bodyPr wrap="square">
            <a:spAutoFit/>
          </a:bodyPr>
          <a:lstStyle/>
          <a:p>
            <a:pPr marL="273050" lvl="0" indent="-273050" fontAlgn="base">
              <a:lnSpc>
                <a:spcPct val="90000"/>
              </a:lnSpc>
              <a:spcBef>
                <a:spcPct val="20000"/>
              </a:spcBef>
              <a:spcAft>
                <a:spcPct val="0"/>
              </a:spcAft>
              <a:buClr>
                <a:srgbClr val="0BD0D9"/>
              </a:buClr>
              <a:buSzPct val="95000"/>
              <a:buFont typeface="Wingdings" panose="05000000000000000000" pitchFamily="2" charset="2"/>
              <a:buChar char="u"/>
            </a:pPr>
            <a:r>
              <a:rPr lang="en-US" altLang="zh-CN" sz="2400" dirty="0">
                <a:solidFill>
                  <a:prstClr val="black"/>
                </a:solidFill>
                <a:latin typeface="Constantia"/>
              </a:rPr>
              <a:t>WEKA</a:t>
            </a:r>
            <a:r>
              <a:rPr lang="zh-CN" altLang="en-US" sz="2400" dirty="0">
                <a:solidFill>
                  <a:prstClr val="black"/>
                </a:solidFill>
                <a:latin typeface="Constantia"/>
              </a:rPr>
              <a:t>的全名是怀卡托智能分析环境（</a:t>
            </a:r>
            <a:r>
              <a:rPr lang="en-US" altLang="zh-CN" sz="2400" dirty="0">
                <a:solidFill>
                  <a:prstClr val="black"/>
                </a:solidFill>
                <a:latin typeface="Constantia"/>
              </a:rPr>
              <a:t>Waikato Environment for Knowledge Analysis</a:t>
            </a:r>
            <a:r>
              <a:rPr lang="zh-CN" altLang="en-US" sz="2400" dirty="0">
                <a:solidFill>
                  <a:prstClr val="black"/>
                </a:solidFill>
                <a:latin typeface="Constantia"/>
              </a:rPr>
              <a:t>），</a:t>
            </a:r>
            <a:r>
              <a:rPr lang="zh-CN" altLang="en-US" sz="2400" dirty="0">
                <a:solidFill>
                  <a:srgbClr val="FF0000"/>
                </a:solidFill>
                <a:latin typeface="Constantia"/>
              </a:rPr>
              <a:t>其源代码可从</a:t>
            </a:r>
            <a:r>
              <a:rPr lang="en-US" altLang="zh-CN" sz="2400" dirty="0">
                <a:solidFill>
                  <a:srgbClr val="FF0000"/>
                </a:solidFill>
                <a:latin typeface="Constantia"/>
              </a:rPr>
              <a:t>http://www.cs.waikato.ac.nz/ml/weka</a:t>
            </a:r>
            <a:r>
              <a:rPr lang="zh-CN" altLang="en-US" sz="2400" dirty="0">
                <a:solidFill>
                  <a:srgbClr val="FF0000"/>
                </a:solidFill>
                <a:latin typeface="Constantia"/>
              </a:rPr>
              <a:t>得到</a:t>
            </a:r>
            <a:r>
              <a:rPr lang="zh-CN" altLang="en-US" sz="2400" dirty="0">
                <a:solidFill>
                  <a:prstClr val="black"/>
                </a:solidFill>
                <a:latin typeface="Constantia"/>
              </a:rPr>
              <a:t>。同时</a:t>
            </a:r>
            <a:r>
              <a:rPr lang="en-US" altLang="zh-CN" sz="2400" dirty="0" err="1">
                <a:solidFill>
                  <a:prstClr val="black"/>
                </a:solidFill>
                <a:latin typeface="Constantia"/>
              </a:rPr>
              <a:t>weka</a:t>
            </a:r>
            <a:r>
              <a:rPr lang="zh-CN" altLang="en-US" sz="2400" dirty="0">
                <a:solidFill>
                  <a:prstClr val="black"/>
                </a:solidFill>
                <a:latin typeface="Constantia"/>
              </a:rPr>
              <a:t>也是新西兰的一种鸟名，而</a:t>
            </a:r>
            <a:r>
              <a:rPr lang="en-US" altLang="zh-CN" sz="2400" dirty="0">
                <a:solidFill>
                  <a:prstClr val="black"/>
                </a:solidFill>
                <a:latin typeface="Constantia"/>
              </a:rPr>
              <a:t>WEKA</a:t>
            </a:r>
            <a:r>
              <a:rPr lang="zh-CN" altLang="en-US" sz="2400" dirty="0">
                <a:solidFill>
                  <a:prstClr val="black"/>
                </a:solidFill>
                <a:latin typeface="Constantia"/>
              </a:rPr>
              <a:t>的主要开发者来自新西兰。</a:t>
            </a:r>
          </a:p>
        </p:txBody>
      </p:sp>
    </p:spTree>
    <p:extLst>
      <p:ext uri="{BB962C8B-B14F-4D97-AF65-F5344CB8AC3E}">
        <p14:creationId xmlns:p14="http://schemas.microsoft.com/office/powerpoint/2010/main" val="3269481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
        <p:nvSpPr>
          <p:cNvPr id="3" name="文本框 2"/>
          <p:cNvSpPr txBox="1"/>
          <p:nvPr/>
        </p:nvSpPr>
        <p:spPr>
          <a:xfrm>
            <a:off x="611560" y="2132856"/>
            <a:ext cx="7632848" cy="3539430"/>
          </a:xfrm>
          <a:prstGeom prst="rect">
            <a:avLst/>
          </a:prstGeom>
          <a:noFill/>
        </p:spPr>
        <p:txBody>
          <a:bodyPr wrap="square" rtlCol="0">
            <a:spAutoFit/>
          </a:bodyPr>
          <a:lstStyle/>
          <a:p>
            <a:r>
              <a:rPr lang="zh-CN" altLang="en-US" sz="2800" b="1" dirty="0" smtClean="0"/>
              <a:t>         可见，增大</a:t>
            </a:r>
            <a:r>
              <a:rPr lang="en-US" altLang="zh-CN" sz="2800" b="1" dirty="0" smtClean="0"/>
              <a:t>k</a:t>
            </a:r>
            <a:r>
              <a:rPr lang="zh-CN" altLang="en-US" sz="2800" b="1" dirty="0" smtClean="0"/>
              <a:t>值之后，边界的层次显得更为丰富，这是因为最近邻个数增加导致测试实例属于不同类别的概率组合增多。</a:t>
            </a:r>
            <a:endParaRPr lang="en-US" altLang="zh-CN" sz="2800" b="1" dirty="0" smtClean="0"/>
          </a:p>
          <a:p>
            <a:endParaRPr lang="en-US" altLang="zh-CN" sz="2800" b="1" dirty="0" smtClean="0"/>
          </a:p>
          <a:p>
            <a:r>
              <a:rPr lang="en-US" altLang="zh-CN" sz="2800" b="1" dirty="0"/>
              <a:t> </a:t>
            </a:r>
            <a:r>
              <a:rPr lang="en-US" altLang="zh-CN" sz="2800" b="1" dirty="0" smtClean="0"/>
              <a:t>        </a:t>
            </a:r>
            <a:r>
              <a:rPr lang="zh-CN" altLang="en-US" sz="2800" b="1" dirty="0" smtClean="0"/>
              <a:t>另外还要注意到</a:t>
            </a:r>
            <a:r>
              <a:rPr lang="en-US" altLang="zh-CN" sz="2800" b="1" dirty="0" smtClean="0"/>
              <a:t>IBK</a:t>
            </a:r>
            <a:r>
              <a:rPr lang="zh-CN" altLang="en-US" sz="2800" b="1" dirty="0" smtClean="0"/>
              <a:t>属于“软分类”，不同纯色之间界限不分明，不是“非此即彼”，而是“亦此亦彼”。一般将处于混合色中的测试实例预测为概率值最大的类别。</a:t>
            </a:r>
            <a:endParaRPr lang="zh-CN" altLang="en-US" sz="2800" b="1" dirty="0"/>
          </a:p>
        </p:txBody>
      </p:sp>
    </p:spTree>
    <p:extLst>
      <p:ext uri="{BB962C8B-B14F-4D97-AF65-F5344CB8AC3E}">
        <p14:creationId xmlns:p14="http://schemas.microsoft.com/office/powerpoint/2010/main" val="1726596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再理解分类器的边界</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49123" y="1220398"/>
            <a:ext cx="5242957" cy="5633162"/>
          </a:xfrm>
          <a:prstGeom prst="rect">
            <a:avLst/>
          </a:prstGeom>
        </p:spPr>
      </p:pic>
      <p:pic>
        <p:nvPicPr>
          <p:cNvPr id="4" name="图片 3"/>
          <p:cNvPicPr>
            <a:picLocks noChangeAspect="1"/>
          </p:cNvPicPr>
          <p:nvPr/>
        </p:nvPicPr>
        <p:blipFill>
          <a:blip r:embed="rId4"/>
          <a:stretch>
            <a:fillRect/>
          </a:stretch>
        </p:blipFill>
        <p:spPr>
          <a:xfrm>
            <a:off x="3602937" y="1124744"/>
            <a:ext cx="5546123" cy="2808312"/>
          </a:xfrm>
          <a:prstGeom prst="rect">
            <a:avLst/>
          </a:prstGeom>
        </p:spPr>
      </p:pic>
      <p:pic>
        <p:nvPicPr>
          <p:cNvPr id="5" name="图片 4"/>
          <p:cNvPicPr>
            <a:picLocks noChangeAspect="1"/>
          </p:cNvPicPr>
          <p:nvPr/>
        </p:nvPicPr>
        <p:blipFill>
          <a:blip r:embed="rId5"/>
          <a:stretch>
            <a:fillRect/>
          </a:stretch>
        </p:blipFill>
        <p:spPr>
          <a:xfrm>
            <a:off x="3851920" y="2784485"/>
            <a:ext cx="5036182" cy="4047619"/>
          </a:xfrm>
          <a:prstGeom prst="rect">
            <a:avLst/>
          </a:prstGeom>
        </p:spPr>
      </p:pic>
    </p:spTree>
    <p:extLst>
      <p:ext uri="{BB962C8B-B14F-4D97-AF65-F5344CB8AC3E}">
        <p14:creationId xmlns:p14="http://schemas.microsoft.com/office/powerpoint/2010/main" val="5636109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边界可视化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
        <p:nvSpPr>
          <p:cNvPr id="3" name="文本框 2"/>
          <p:cNvSpPr txBox="1"/>
          <p:nvPr/>
        </p:nvSpPr>
        <p:spPr>
          <a:xfrm>
            <a:off x="611560" y="2132856"/>
            <a:ext cx="7632848" cy="3539430"/>
          </a:xfrm>
          <a:prstGeom prst="rect">
            <a:avLst/>
          </a:prstGeom>
          <a:noFill/>
        </p:spPr>
        <p:txBody>
          <a:bodyPr wrap="square" rtlCol="0">
            <a:spAutoFit/>
          </a:bodyPr>
          <a:lstStyle/>
          <a:p>
            <a:r>
              <a:rPr lang="zh-CN" altLang="en-US" sz="2800" b="1" dirty="0" smtClean="0"/>
              <a:t>         可见，增大</a:t>
            </a:r>
            <a:r>
              <a:rPr lang="en-US" altLang="zh-CN" sz="2800" b="1" dirty="0" smtClean="0"/>
              <a:t>k</a:t>
            </a:r>
            <a:r>
              <a:rPr lang="zh-CN" altLang="en-US" sz="2800" b="1" dirty="0" smtClean="0"/>
              <a:t>值之后，边界的层次显得更为丰富，这是因为最近邻个数增加导致测试实例属于不同类别的概率组合增多。</a:t>
            </a:r>
            <a:endParaRPr lang="en-US" altLang="zh-CN" sz="2800" b="1" dirty="0" smtClean="0"/>
          </a:p>
          <a:p>
            <a:endParaRPr lang="en-US" altLang="zh-CN" sz="2800" b="1" dirty="0" smtClean="0"/>
          </a:p>
          <a:p>
            <a:r>
              <a:rPr lang="en-US" altLang="zh-CN" sz="2800" b="1" dirty="0"/>
              <a:t> </a:t>
            </a:r>
            <a:r>
              <a:rPr lang="en-US" altLang="zh-CN" sz="2800" b="1" dirty="0" smtClean="0"/>
              <a:t>        </a:t>
            </a:r>
            <a:r>
              <a:rPr lang="zh-CN" altLang="en-US" sz="2800" b="1" dirty="0" smtClean="0"/>
              <a:t>另外还要注意到</a:t>
            </a:r>
            <a:r>
              <a:rPr lang="en-US" altLang="zh-CN" sz="2800" b="1" dirty="0" smtClean="0"/>
              <a:t>IBK</a:t>
            </a:r>
            <a:r>
              <a:rPr lang="zh-CN" altLang="en-US" sz="2800" b="1" dirty="0" smtClean="0"/>
              <a:t>属于“软分类”，不同纯色之间界限不分明，不是“非此即彼”，而是“亦此亦彼”。一般将处于混合色中的测试实例预测为概率值最大的类别。</a:t>
            </a:r>
            <a:endParaRPr lang="zh-CN" altLang="en-US" sz="2800" b="1" dirty="0"/>
          </a:p>
        </p:txBody>
      </p:sp>
    </p:spTree>
    <p:extLst>
      <p:ext uri="{BB962C8B-B14F-4D97-AF65-F5344CB8AC3E}">
        <p14:creationId xmlns:p14="http://schemas.microsoft.com/office/powerpoint/2010/main" val="755076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代价</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收益分析可视化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539551" y="1220398"/>
            <a:ext cx="7879635" cy="5520970"/>
          </a:xfrm>
          <a:prstGeom prst="rect">
            <a:avLst/>
          </a:prstGeom>
        </p:spPr>
      </p:pic>
    </p:spTree>
    <p:extLst>
      <p:ext uri="{BB962C8B-B14F-4D97-AF65-F5344CB8AC3E}">
        <p14:creationId xmlns:p14="http://schemas.microsoft.com/office/powerpoint/2010/main" val="4476985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代价</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收益分析可视化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115616" y="1220398"/>
            <a:ext cx="7026708" cy="5637602"/>
          </a:xfrm>
          <a:prstGeom prst="rect">
            <a:avLst/>
          </a:prstGeom>
        </p:spPr>
      </p:pic>
    </p:spTree>
    <p:extLst>
      <p:ext uri="{BB962C8B-B14F-4D97-AF65-F5344CB8AC3E}">
        <p14:creationId xmlns:p14="http://schemas.microsoft.com/office/powerpoint/2010/main" val="11417154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代价</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收益分析可视化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251520" y="2094838"/>
            <a:ext cx="8555324" cy="4750338"/>
          </a:xfrm>
          <a:prstGeom prst="rect">
            <a:avLst/>
          </a:prstGeom>
        </p:spPr>
      </p:pic>
      <p:sp>
        <p:nvSpPr>
          <p:cNvPr id="4" name="文本框 3"/>
          <p:cNvSpPr txBox="1"/>
          <p:nvPr/>
        </p:nvSpPr>
        <p:spPr>
          <a:xfrm>
            <a:off x="418260" y="1220398"/>
            <a:ext cx="8258196" cy="707886"/>
          </a:xfrm>
          <a:prstGeom prst="rect">
            <a:avLst/>
          </a:prstGeom>
          <a:noFill/>
        </p:spPr>
        <p:txBody>
          <a:bodyPr wrap="square" rtlCol="0">
            <a:spAutoFit/>
          </a:bodyPr>
          <a:lstStyle/>
          <a:p>
            <a:r>
              <a:rPr lang="zh-CN" altLang="en-US" sz="2000" dirty="0" smtClean="0"/>
              <a:t>将全部的样本预测为负例（乳腺癌不会复发），会让</a:t>
            </a:r>
            <a:r>
              <a:rPr lang="en-US" altLang="zh-CN" sz="2000" dirty="0" smtClean="0"/>
              <a:t>85</a:t>
            </a:r>
            <a:r>
              <a:rPr lang="zh-CN" altLang="en-US" sz="2000" dirty="0" smtClean="0"/>
              <a:t>个复发患者得不到及时的治疗，效果极差。</a:t>
            </a:r>
            <a:endParaRPr lang="zh-CN" altLang="en-US" sz="2000" dirty="0"/>
          </a:p>
        </p:txBody>
      </p:sp>
    </p:spTree>
    <p:extLst>
      <p:ext uri="{BB962C8B-B14F-4D97-AF65-F5344CB8AC3E}">
        <p14:creationId xmlns:p14="http://schemas.microsoft.com/office/powerpoint/2010/main" val="26613360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代价</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收益分析可视化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98128" y="2060848"/>
            <a:ext cx="9010376" cy="4725144"/>
          </a:xfrm>
          <a:prstGeom prst="rect">
            <a:avLst/>
          </a:prstGeom>
        </p:spPr>
      </p:pic>
      <p:sp>
        <p:nvSpPr>
          <p:cNvPr id="6" name="文本框 5"/>
          <p:cNvSpPr txBox="1"/>
          <p:nvPr/>
        </p:nvSpPr>
        <p:spPr>
          <a:xfrm>
            <a:off x="418260" y="1220398"/>
            <a:ext cx="8258196" cy="707886"/>
          </a:xfrm>
          <a:prstGeom prst="rect">
            <a:avLst/>
          </a:prstGeom>
          <a:noFill/>
        </p:spPr>
        <p:txBody>
          <a:bodyPr wrap="square" rtlCol="0">
            <a:spAutoFit/>
          </a:bodyPr>
          <a:lstStyle/>
          <a:p>
            <a:r>
              <a:rPr lang="zh-CN" altLang="en-US" sz="2000" dirty="0" smtClean="0"/>
              <a:t>将全部的样本预测为正例（乳腺癌会复发），尽管会让</a:t>
            </a:r>
            <a:r>
              <a:rPr lang="en-US" altLang="zh-CN" sz="2000" dirty="0" smtClean="0"/>
              <a:t>85</a:t>
            </a:r>
            <a:r>
              <a:rPr lang="zh-CN" altLang="en-US" sz="2000" dirty="0" smtClean="0"/>
              <a:t>个复发患者得到及时的治疗，但是无辜的</a:t>
            </a:r>
            <a:r>
              <a:rPr lang="en-US" altLang="zh-CN" sz="2000" dirty="0" smtClean="0"/>
              <a:t>201</a:t>
            </a:r>
            <a:r>
              <a:rPr lang="zh-CN" altLang="en-US" sz="2000" dirty="0" smtClean="0"/>
              <a:t>人饱受精神折磨，效果更差。</a:t>
            </a:r>
            <a:endParaRPr lang="zh-CN" altLang="en-US" sz="2000" dirty="0"/>
          </a:p>
        </p:txBody>
      </p:sp>
    </p:spTree>
    <p:extLst>
      <p:ext uri="{BB962C8B-B14F-4D97-AF65-F5344CB8AC3E}">
        <p14:creationId xmlns:p14="http://schemas.microsoft.com/office/powerpoint/2010/main" val="25158733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代价</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收益分析可视化</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79512" y="1220398"/>
            <a:ext cx="8856985" cy="5517274"/>
          </a:xfrm>
          <a:prstGeom prst="rect">
            <a:avLst/>
          </a:prstGeom>
        </p:spPr>
      </p:pic>
    </p:spTree>
    <p:extLst>
      <p:ext uri="{BB962C8B-B14F-4D97-AF65-F5344CB8AC3E}">
        <p14:creationId xmlns:p14="http://schemas.microsoft.com/office/powerpoint/2010/main" val="2441495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182588" y="1124744"/>
            <a:ext cx="8424936" cy="5546246"/>
          </a:xfrm>
          <a:prstGeom prst="rect">
            <a:avLst/>
          </a:prstGeom>
        </p:spPr>
      </p:pic>
      <p:sp>
        <p:nvSpPr>
          <p:cNvPr id="4" name="矩形 3"/>
          <p:cNvSpPr/>
          <p:nvPr/>
        </p:nvSpPr>
        <p:spPr>
          <a:xfrm>
            <a:off x="179512" y="1628800"/>
            <a:ext cx="25922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46212" y="2132856"/>
            <a:ext cx="259228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59832" y="1628800"/>
            <a:ext cx="4896544" cy="369332"/>
          </a:xfrm>
          <a:prstGeom prst="rect">
            <a:avLst/>
          </a:prstGeom>
          <a:noFill/>
        </p:spPr>
        <p:txBody>
          <a:bodyPr wrap="square" rtlCol="0">
            <a:spAutoFit/>
          </a:bodyPr>
          <a:lstStyle/>
          <a:p>
            <a:r>
              <a:rPr lang="zh-CN" altLang="en-US" dirty="0" smtClean="0">
                <a:solidFill>
                  <a:srgbClr val="FF0000"/>
                </a:solidFill>
              </a:rPr>
              <a:t>使用什么方法为每个属性子集分配一个评估值</a:t>
            </a:r>
            <a:endParaRPr lang="zh-CN" altLang="en-US" dirty="0">
              <a:solidFill>
                <a:srgbClr val="FF0000"/>
              </a:solidFill>
            </a:endParaRPr>
          </a:p>
        </p:txBody>
      </p:sp>
      <p:sp>
        <p:nvSpPr>
          <p:cNvPr id="8" name="文本框 7"/>
          <p:cNvSpPr txBox="1"/>
          <p:nvPr/>
        </p:nvSpPr>
        <p:spPr>
          <a:xfrm>
            <a:off x="2902124" y="2358959"/>
            <a:ext cx="4896544" cy="369332"/>
          </a:xfrm>
          <a:prstGeom prst="rect">
            <a:avLst/>
          </a:prstGeom>
          <a:noFill/>
        </p:spPr>
        <p:txBody>
          <a:bodyPr wrap="square" rtlCol="0">
            <a:spAutoFit/>
          </a:bodyPr>
          <a:lstStyle/>
          <a:p>
            <a:r>
              <a:rPr lang="zh-CN" altLang="en-US" dirty="0" smtClean="0">
                <a:solidFill>
                  <a:srgbClr val="FF0000"/>
                </a:solidFill>
              </a:rPr>
              <a:t>使用什么风格的搜索，找到一组属性子集</a:t>
            </a:r>
            <a:endParaRPr lang="zh-CN" altLang="en-US" dirty="0">
              <a:solidFill>
                <a:srgbClr val="FF0000"/>
              </a:solidFill>
            </a:endParaRPr>
          </a:p>
        </p:txBody>
      </p:sp>
      <p:sp>
        <p:nvSpPr>
          <p:cNvPr id="10" name="矩形 9"/>
          <p:cNvSpPr/>
          <p:nvPr/>
        </p:nvSpPr>
        <p:spPr>
          <a:xfrm>
            <a:off x="251520" y="2780928"/>
            <a:ext cx="2520280" cy="912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2838500" y="2896053"/>
            <a:ext cx="6209524" cy="866667"/>
          </a:xfrm>
          <a:prstGeom prst="rect">
            <a:avLst/>
          </a:prstGeom>
        </p:spPr>
      </p:pic>
      <p:pic>
        <p:nvPicPr>
          <p:cNvPr id="12" name="图片 11"/>
          <p:cNvPicPr>
            <a:picLocks noChangeAspect="1"/>
          </p:cNvPicPr>
          <p:nvPr/>
        </p:nvPicPr>
        <p:blipFill>
          <a:blip r:embed="rId5"/>
          <a:stretch>
            <a:fillRect/>
          </a:stretch>
        </p:blipFill>
        <p:spPr>
          <a:xfrm>
            <a:off x="2838500" y="3937103"/>
            <a:ext cx="5769023" cy="355993"/>
          </a:xfrm>
          <a:prstGeom prst="rect">
            <a:avLst/>
          </a:prstGeom>
        </p:spPr>
      </p:pic>
      <p:sp>
        <p:nvSpPr>
          <p:cNvPr id="13" name="矩形 12"/>
          <p:cNvSpPr/>
          <p:nvPr/>
        </p:nvSpPr>
        <p:spPr>
          <a:xfrm>
            <a:off x="179512" y="3717032"/>
            <a:ext cx="25922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78806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p:bldP spid="8" grpId="0"/>
      <p:bldP spid="10"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14" name="图片 13"/>
          <p:cNvPicPr>
            <a:picLocks noChangeAspect="1"/>
          </p:cNvPicPr>
          <p:nvPr/>
        </p:nvPicPr>
        <p:blipFill>
          <a:blip r:embed="rId3"/>
          <a:stretch>
            <a:fillRect/>
          </a:stretch>
        </p:blipFill>
        <p:spPr>
          <a:xfrm>
            <a:off x="251520" y="1220398"/>
            <a:ext cx="3456385" cy="2880320"/>
          </a:xfrm>
          <a:prstGeom prst="rect">
            <a:avLst/>
          </a:prstGeom>
        </p:spPr>
      </p:pic>
      <p:pic>
        <p:nvPicPr>
          <p:cNvPr id="2" name="图片 1"/>
          <p:cNvPicPr>
            <a:picLocks noChangeAspect="1"/>
          </p:cNvPicPr>
          <p:nvPr/>
        </p:nvPicPr>
        <p:blipFill>
          <a:blip r:embed="rId4"/>
          <a:stretch>
            <a:fillRect/>
          </a:stretch>
        </p:blipFill>
        <p:spPr>
          <a:xfrm>
            <a:off x="3851921" y="1412776"/>
            <a:ext cx="5184576" cy="2376264"/>
          </a:xfrm>
          <a:prstGeom prst="rect">
            <a:avLst/>
          </a:prstGeom>
        </p:spPr>
      </p:pic>
      <p:pic>
        <p:nvPicPr>
          <p:cNvPr id="9" name="图片 8"/>
          <p:cNvPicPr>
            <a:picLocks noChangeAspect="1"/>
          </p:cNvPicPr>
          <p:nvPr/>
        </p:nvPicPr>
        <p:blipFill>
          <a:blip r:embed="rId5"/>
          <a:stretch>
            <a:fillRect/>
          </a:stretch>
        </p:blipFill>
        <p:spPr>
          <a:xfrm>
            <a:off x="2613264" y="2600908"/>
            <a:ext cx="6423234" cy="4156965"/>
          </a:xfrm>
          <a:prstGeom prst="rect">
            <a:avLst/>
          </a:prstGeom>
        </p:spPr>
      </p:pic>
    </p:spTree>
    <p:extLst>
      <p:ext uri="{BB962C8B-B14F-4D97-AF65-F5344CB8AC3E}">
        <p14:creationId xmlns:p14="http://schemas.microsoft.com/office/powerpoint/2010/main" val="28586710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260" y="758733"/>
            <a:ext cx="4981832" cy="457200"/>
          </a:xfrm>
          <a:prstGeom prst="rect">
            <a:avLst/>
          </a:prstGeom>
        </p:spPr>
        <p:txBody>
          <a:bodyPr wrap="square">
            <a:spAutoFit/>
          </a:bodyPr>
          <a:lstStyle/>
          <a:p>
            <a:r>
              <a:rPr lang="en-US" altLang="zh-CN" sz="2400" dirty="0" smtClean="0">
                <a:solidFill>
                  <a:srgbClr val="0563B8"/>
                </a:solidFill>
                <a:latin typeface="Century Gothic" pitchFamily="34" charset="0"/>
                <a:cs typeface="Arial" pitchFamily="34" charset="0"/>
              </a:rPr>
              <a:t>Weka</a:t>
            </a:r>
            <a:r>
              <a:rPr lang="zh-CN" altLang="en-US" sz="2400" dirty="0">
                <a:solidFill>
                  <a:srgbClr val="0563B8"/>
                </a:solidFill>
                <a:latin typeface="Century Gothic" pitchFamily="34" charset="0"/>
                <a:cs typeface="Arial" pitchFamily="34" charset="0"/>
              </a:rPr>
              <a:t>历史</a:t>
            </a:r>
          </a:p>
        </p:txBody>
      </p:sp>
      <p:sp>
        <p:nvSpPr>
          <p:cNvPr id="3" name="矩形 2"/>
          <p:cNvSpPr/>
          <p:nvPr/>
        </p:nvSpPr>
        <p:spPr>
          <a:xfrm>
            <a:off x="430836" y="1340768"/>
            <a:ext cx="8605660" cy="4247317"/>
          </a:xfrm>
          <a:prstGeom prst="rect">
            <a:avLst/>
          </a:prstGeom>
        </p:spPr>
        <p:txBody>
          <a:bodyPr wrap="square">
            <a:spAutoFit/>
          </a:bodyPr>
          <a:lstStyle/>
          <a:p>
            <a:r>
              <a:rPr lang="en-US" altLang="zh-CN" b="1" dirty="0" err="1">
                <a:solidFill>
                  <a:srgbClr val="000000"/>
                </a:solidFill>
                <a:latin typeface="verdana" panose="020B0604030504040204" pitchFamily="34" charset="0"/>
              </a:rPr>
              <a:t>weka</a:t>
            </a:r>
            <a:r>
              <a:rPr lang="zh-CN" altLang="en-US" b="1" dirty="0">
                <a:solidFill>
                  <a:srgbClr val="000000"/>
                </a:solidFill>
                <a:latin typeface="verdana" panose="020B0604030504040204" pitchFamily="34" charset="0"/>
              </a:rPr>
              <a:t>的历史</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1992</a:t>
            </a:r>
            <a:r>
              <a:rPr lang="zh-CN" altLang="en-US" dirty="0">
                <a:solidFill>
                  <a:srgbClr val="000000"/>
                </a:solidFill>
                <a:latin typeface="verdana" panose="020B0604030504040204" pitchFamily="34" charset="0"/>
              </a:rPr>
              <a:t>年末，新西兰怀卡托大学计算机科学系</a:t>
            </a:r>
            <a:r>
              <a:rPr lang="en-US" altLang="zh-CN" dirty="0">
                <a:solidFill>
                  <a:srgbClr val="000000"/>
                </a:solidFill>
                <a:latin typeface="verdana" panose="020B0604030504040204" pitchFamily="34" charset="0"/>
              </a:rPr>
              <a:t>Ian Written</a:t>
            </a:r>
            <a:r>
              <a:rPr lang="zh-CN" altLang="en-US" dirty="0">
                <a:solidFill>
                  <a:srgbClr val="000000"/>
                </a:solidFill>
                <a:latin typeface="verdana" panose="020B0604030504040204" pitchFamily="34" charset="0"/>
              </a:rPr>
              <a:t>博士申请基金。</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1993</a:t>
            </a:r>
            <a:r>
              <a:rPr lang="zh-CN" altLang="en-US" dirty="0">
                <a:solidFill>
                  <a:srgbClr val="000000"/>
                </a:solidFill>
                <a:latin typeface="verdana" panose="020B0604030504040204" pitchFamily="34" charset="0"/>
              </a:rPr>
              <a:t>年获新西兰政府资助，并于同年开发出接口和基础架构。</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1994</a:t>
            </a:r>
            <a:r>
              <a:rPr lang="zh-CN" altLang="en-US" dirty="0">
                <a:solidFill>
                  <a:srgbClr val="000000"/>
                </a:solidFill>
                <a:latin typeface="verdana" panose="020B0604030504040204" pitchFamily="34" charset="0"/>
              </a:rPr>
              <a:t>年发布了第一个</a:t>
            </a:r>
            <a:r>
              <a:rPr lang="en-US" altLang="zh-CN" dirty="0" err="1">
                <a:solidFill>
                  <a:srgbClr val="000000"/>
                </a:solidFill>
                <a:latin typeface="verdana" panose="020B0604030504040204" pitchFamily="34" charset="0"/>
              </a:rPr>
              <a:t>weka</a:t>
            </a:r>
            <a:r>
              <a:rPr lang="zh-CN" altLang="en-US" dirty="0">
                <a:solidFill>
                  <a:srgbClr val="000000"/>
                </a:solidFill>
                <a:latin typeface="verdana" panose="020B0604030504040204" pitchFamily="34" charset="0"/>
              </a:rPr>
              <a:t>的内部版本。</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1996</a:t>
            </a:r>
            <a:r>
              <a:rPr lang="zh-CN" altLang="en-US" dirty="0">
                <a:solidFill>
                  <a:srgbClr val="000000"/>
                </a:solidFill>
                <a:latin typeface="verdana" panose="020B0604030504040204" pitchFamily="34" charset="0"/>
              </a:rPr>
              <a:t>年，第一个公开版本</a:t>
            </a:r>
            <a:r>
              <a:rPr lang="en-US" altLang="zh-CN" dirty="0">
                <a:solidFill>
                  <a:srgbClr val="000000"/>
                </a:solidFill>
                <a:latin typeface="verdana" panose="020B0604030504040204" pitchFamily="34" charset="0"/>
              </a:rPr>
              <a:t>weka2.1</a:t>
            </a:r>
            <a:r>
              <a:rPr lang="zh-CN" altLang="en-US" dirty="0">
                <a:solidFill>
                  <a:srgbClr val="000000"/>
                </a:solidFill>
                <a:latin typeface="verdana" panose="020B0604030504040204" pitchFamily="34" charset="0"/>
              </a:rPr>
              <a:t>发布。</a:t>
            </a:r>
            <a:r>
              <a:rPr lang="en-US" altLang="zh-CN" dirty="0" err="1">
                <a:solidFill>
                  <a:srgbClr val="FF0000"/>
                </a:solidFill>
                <a:latin typeface="verdana" panose="020B0604030504040204" pitchFamily="34" charset="0"/>
              </a:rPr>
              <a:t>weka</a:t>
            </a:r>
            <a:r>
              <a:rPr lang="zh-CN" altLang="en-US" dirty="0">
                <a:solidFill>
                  <a:srgbClr val="FF0000"/>
                </a:solidFill>
                <a:latin typeface="verdana" panose="020B0604030504040204" pitchFamily="34" charset="0"/>
              </a:rPr>
              <a:t>的早期版本主要采用</a:t>
            </a:r>
            <a:r>
              <a:rPr lang="en-US" altLang="zh-CN" dirty="0">
                <a:solidFill>
                  <a:srgbClr val="FF0000"/>
                </a:solidFill>
                <a:latin typeface="verdana" panose="020B0604030504040204" pitchFamily="34" charset="0"/>
              </a:rPr>
              <a:t>C</a:t>
            </a:r>
            <a:r>
              <a:rPr lang="zh-CN" altLang="en-US" dirty="0">
                <a:solidFill>
                  <a:srgbClr val="FF0000"/>
                </a:solidFill>
                <a:latin typeface="verdana" panose="020B0604030504040204" pitchFamily="34" charset="0"/>
              </a:rPr>
              <a:t>语言编写。</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1997</a:t>
            </a:r>
            <a:r>
              <a:rPr lang="zh-CN" altLang="en-US" dirty="0">
                <a:solidFill>
                  <a:srgbClr val="000000"/>
                </a:solidFill>
                <a:latin typeface="verdana" panose="020B0604030504040204" pitchFamily="34" charset="0"/>
              </a:rPr>
              <a:t>年，团队决定使用</a:t>
            </a:r>
            <a:r>
              <a:rPr lang="en-US" altLang="zh-CN" dirty="0">
                <a:solidFill>
                  <a:srgbClr val="000000"/>
                </a:solidFill>
                <a:latin typeface="verdana" panose="020B0604030504040204" pitchFamily="34" charset="0"/>
              </a:rPr>
              <a:t>Java</a:t>
            </a:r>
            <a:r>
              <a:rPr lang="zh-CN" altLang="en-US" dirty="0">
                <a:solidFill>
                  <a:srgbClr val="000000"/>
                </a:solidFill>
                <a:latin typeface="verdana" panose="020B0604030504040204" pitchFamily="34" charset="0"/>
              </a:rPr>
              <a:t>重新改写。</a:t>
            </a:r>
            <a:r>
              <a:rPr lang="en-US" altLang="zh-CN" dirty="0">
                <a:solidFill>
                  <a:srgbClr val="000000"/>
                </a:solidFill>
                <a:latin typeface="verdana" panose="020B0604030504040204" pitchFamily="34" charset="0"/>
              </a:rPr>
              <a:t>Java</a:t>
            </a:r>
            <a:r>
              <a:rPr lang="zh-CN" altLang="en-US" dirty="0">
                <a:solidFill>
                  <a:srgbClr val="000000"/>
                </a:solidFill>
                <a:latin typeface="verdana" panose="020B0604030504040204" pitchFamily="34" charset="0"/>
              </a:rPr>
              <a:t>允许用一个统一的接口来学习方案和方法的预处理和后处理，决定使用</a:t>
            </a:r>
            <a:r>
              <a:rPr lang="en-US" altLang="zh-CN" dirty="0">
                <a:solidFill>
                  <a:srgbClr val="000000"/>
                </a:solidFill>
                <a:latin typeface="verdana" panose="020B0604030504040204" pitchFamily="34" charset="0"/>
              </a:rPr>
              <a:t>Java</a:t>
            </a:r>
            <a:r>
              <a:rPr lang="zh-CN" altLang="en-US" dirty="0">
                <a:solidFill>
                  <a:srgbClr val="000000"/>
                </a:solidFill>
                <a:latin typeface="verdana" panose="020B0604030504040204" pitchFamily="34" charset="0"/>
              </a:rPr>
              <a:t>来代替</a:t>
            </a:r>
            <a:r>
              <a:rPr lang="en-US" altLang="zh-CN" dirty="0">
                <a:solidFill>
                  <a:srgbClr val="000000"/>
                </a:solidFill>
                <a:latin typeface="verdana" panose="020B0604030504040204" pitchFamily="34" charset="0"/>
              </a:rPr>
              <a:t>C++</a:t>
            </a:r>
            <a:r>
              <a:rPr lang="zh-CN" altLang="en-US" dirty="0">
                <a:solidFill>
                  <a:srgbClr val="000000"/>
                </a:solidFill>
                <a:latin typeface="verdana" panose="020B0604030504040204" pitchFamily="34" charset="0"/>
              </a:rPr>
              <a:t>或其他面向对象的语言，是因为</a:t>
            </a:r>
            <a:r>
              <a:rPr lang="en-US" altLang="zh-CN" dirty="0">
                <a:solidFill>
                  <a:srgbClr val="FF0000"/>
                </a:solidFill>
                <a:latin typeface="verdana" panose="020B0604030504040204" pitchFamily="34" charset="0"/>
              </a:rPr>
              <a:t>Java</a:t>
            </a:r>
            <a:r>
              <a:rPr lang="zh-CN" altLang="en-US" dirty="0">
                <a:solidFill>
                  <a:srgbClr val="FF0000"/>
                </a:solidFill>
                <a:latin typeface="verdana" panose="020B0604030504040204" pitchFamily="34" charset="0"/>
              </a:rPr>
              <a:t>编写的程序可以运行在绝大部分计算机上，而无须重新编译，更不需要修改源代码。</a:t>
            </a:r>
            <a:r>
              <a:rPr lang="en-US" altLang="zh-CN" dirty="0" err="1">
                <a:solidFill>
                  <a:srgbClr val="FF0000"/>
                </a:solidFill>
                <a:latin typeface="verdana" panose="020B0604030504040204" pitchFamily="34" charset="0"/>
              </a:rPr>
              <a:t>weka</a:t>
            </a:r>
            <a:r>
              <a:rPr lang="zh-CN" altLang="en-US" dirty="0">
                <a:solidFill>
                  <a:srgbClr val="FF0000"/>
                </a:solidFill>
                <a:latin typeface="verdana" panose="020B0604030504040204" pitchFamily="34" charset="0"/>
              </a:rPr>
              <a:t>已经测试过的平台包括</a:t>
            </a:r>
            <a:r>
              <a:rPr lang="en-US" altLang="zh-CN" dirty="0">
                <a:solidFill>
                  <a:srgbClr val="FF0000"/>
                </a:solidFill>
                <a:latin typeface="verdana" panose="020B0604030504040204" pitchFamily="34" charset="0"/>
              </a:rPr>
              <a:t>Linux, Windows</a:t>
            </a:r>
            <a:r>
              <a:rPr lang="zh-CN" altLang="en-US" dirty="0">
                <a:solidFill>
                  <a:srgbClr val="FF0000"/>
                </a:solidFill>
                <a:latin typeface="verdana" panose="020B0604030504040204" pitchFamily="34" charset="0"/>
              </a:rPr>
              <a:t>和</a:t>
            </a:r>
            <a:r>
              <a:rPr lang="en-US" altLang="zh-CN" dirty="0">
                <a:solidFill>
                  <a:srgbClr val="FF0000"/>
                </a:solidFill>
                <a:latin typeface="verdana" panose="020B0604030504040204" pitchFamily="34" charset="0"/>
              </a:rPr>
              <a:t>Macintosh</a:t>
            </a:r>
            <a:r>
              <a:rPr lang="zh-CN" altLang="en-US" dirty="0">
                <a:solidFill>
                  <a:srgbClr val="FF0000"/>
                </a:solidFill>
                <a:latin typeface="verdana" panose="020B0604030504040204" pitchFamily="34" charset="0"/>
              </a:rPr>
              <a:t>操作系统，甚至</a:t>
            </a:r>
            <a:r>
              <a:rPr lang="en-US" altLang="zh-CN" dirty="0">
                <a:solidFill>
                  <a:srgbClr val="FF0000"/>
                </a:solidFill>
                <a:latin typeface="verdana" panose="020B0604030504040204" pitchFamily="34" charset="0"/>
              </a:rPr>
              <a:t>PDA</a:t>
            </a:r>
            <a:r>
              <a:rPr lang="zh-CN" altLang="en-US" dirty="0">
                <a:solidFill>
                  <a:srgbClr val="FF0000"/>
                </a:solidFill>
                <a:latin typeface="verdana" panose="020B0604030504040204" pitchFamily="34" charset="0"/>
              </a:rPr>
              <a:t>。</a:t>
            </a:r>
            <a:r>
              <a:rPr lang="zh-CN" altLang="en-US" dirty="0">
                <a:solidFill>
                  <a:srgbClr val="000000"/>
                </a:solidFill>
                <a:latin typeface="verdana" panose="020B0604030504040204" pitchFamily="34" charset="0"/>
              </a:rPr>
              <a:t>最后的可执行程序复制过来即可运行，完全绿色，不需求复杂安装。当然，</a:t>
            </a:r>
            <a:r>
              <a:rPr lang="en-US" altLang="zh-CN" dirty="0">
                <a:solidFill>
                  <a:srgbClr val="000000"/>
                </a:solidFill>
                <a:latin typeface="verdana" panose="020B0604030504040204" pitchFamily="34" charset="0"/>
              </a:rPr>
              <a:t>Java</a:t>
            </a:r>
            <a:r>
              <a:rPr lang="zh-CN" altLang="en-US" dirty="0">
                <a:solidFill>
                  <a:srgbClr val="000000"/>
                </a:solidFill>
                <a:latin typeface="verdana" panose="020B0604030504040204" pitchFamily="34" charset="0"/>
              </a:rPr>
              <a:t>也有其缺点，最大的问题是它在速度上有缺陷，执行一个</a:t>
            </a:r>
            <a:r>
              <a:rPr lang="en-US" altLang="zh-CN" dirty="0">
                <a:solidFill>
                  <a:srgbClr val="000000"/>
                </a:solidFill>
                <a:latin typeface="verdana" panose="020B0604030504040204" pitchFamily="34" charset="0"/>
              </a:rPr>
              <a:t>Java</a:t>
            </a:r>
            <a:r>
              <a:rPr lang="zh-CN" altLang="en-US" dirty="0">
                <a:solidFill>
                  <a:srgbClr val="000000"/>
                </a:solidFill>
                <a:latin typeface="verdana" panose="020B0604030504040204" pitchFamily="34" charset="0"/>
              </a:rPr>
              <a:t>程序比相应的</a:t>
            </a:r>
            <a:r>
              <a:rPr lang="en-US" altLang="zh-CN" dirty="0">
                <a:solidFill>
                  <a:srgbClr val="000000"/>
                </a:solidFill>
                <a:latin typeface="verdana" panose="020B0604030504040204" pitchFamily="34" charset="0"/>
              </a:rPr>
              <a:t>C</a:t>
            </a:r>
            <a:r>
              <a:rPr lang="zh-CN" altLang="en-US" dirty="0">
                <a:solidFill>
                  <a:srgbClr val="000000"/>
                </a:solidFill>
                <a:latin typeface="verdana" panose="020B0604030504040204" pitchFamily="34" charset="0"/>
              </a:rPr>
              <a:t>语言程序马上好几倍。</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1999</a:t>
            </a:r>
            <a:r>
              <a:rPr lang="zh-CN" altLang="en-US" dirty="0">
                <a:solidFill>
                  <a:srgbClr val="000000"/>
                </a:solidFill>
                <a:latin typeface="verdana" panose="020B0604030504040204" pitchFamily="34" charset="0"/>
              </a:rPr>
              <a:t>年，发布</a:t>
            </a:r>
            <a:r>
              <a:rPr lang="en-US" altLang="zh-CN" dirty="0">
                <a:solidFill>
                  <a:srgbClr val="000000"/>
                </a:solidFill>
                <a:latin typeface="verdana" panose="020B0604030504040204" pitchFamily="34" charset="0"/>
              </a:rPr>
              <a:t>Java</a:t>
            </a:r>
            <a:r>
              <a:rPr lang="zh-CN" altLang="en-US" dirty="0">
                <a:solidFill>
                  <a:srgbClr val="000000"/>
                </a:solidFill>
                <a:latin typeface="verdana" panose="020B0604030504040204" pitchFamily="34" charset="0"/>
              </a:rPr>
              <a:t>的</a:t>
            </a:r>
            <a:r>
              <a:rPr lang="en-US" altLang="zh-CN" dirty="0" err="1">
                <a:solidFill>
                  <a:srgbClr val="000000"/>
                </a:solidFill>
                <a:latin typeface="verdana" panose="020B0604030504040204" pitchFamily="34" charset="0"/>
              </a:rPr>
              <a:t>weka</a:t>
            </a:r>
            <a:r>
              <a:rPr lang="en-US" altLang="zh-CN" dirty="0">
                <a:solidFill>
                  <a:srgbClr val="000000"/>
                </a:solidFill>
                <a:latin typeface="verdana" panose="020B0604030504040204" pitchFamily="34" charset="0"/>
              </a:rPr>
              <a:t> 3</a:t>
            </a:r>
            <a:r>
              <a:rPr lang="zh-CN" altLang="en-US" dirty="0">
                <a:solidFill>
                  <a:srgbClr val="000000"/>
                </a:solidFill>
                <a:latin typeface="verdana" panose="020B0604030504040204" pitchFamily="34" charset="0"/>
              </a:rPr>
              <a:t>版本。</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2013</a:t>
            </a:r>
            <a:r>
              <a:rPr lang="zh-CN" altLang="en-US" dirty="0">
                <a:solidFill>
                  <a:srgbClr val="000000"/>
                </a:solidFill>
                <a:latin typeface="verdana" panose="020B0604030504040204" pitchFamily="34" charset="0"/>
              </a:rPr>
              <a:t>年，</a:t>
            </a:r>
            <a:r>
              <a:rPr lang="en-US" altLang="zh-CN" dirty="0" err="1">
                <a:solidFill>
                  <a:srgbClr val="000000"/>
                </a:solidFill>
                <a:latin typeface="verdana" panose="020B0604030504040204" pitchFamily="34" charset="0"/>
              </a:rPr>
              <a:t>weka</a:t>
            </a:r>
            <a:r>
              <a:rPr lang="zh-CN" altLang="en-US" dirty="0">
                <a:solidFill>
                  <a:srgbClr val="000000"/>
                </a:solidFill>
                <a:latin typeface="verdana" panose="020B0604030504040204" pitchFamily="34" charset="0"/>
              </a:rPr>
              <a:t>的最新版本是</a:t>
            </a:r>
            <a:r>
              <a:rPr lang="en-US" altLang="zh-CN" dirty="0">
                <a:solidFill>
                  <a:srgbClr val="000000"/>
                </a:solidFill>
                <a:latin typeface="verdana" panose="020B0604030504040204" pitchFamily="34" charset="0"/>
              </a:rPr>
              <a:t>3.7.8</a:t>
            </a:r>
            <a:r>
              <a:rPr lang="zh-CN" altLang="en-US" dirty="0">
                <a:solidFill>
                  <a:srgbClr val="000000"/>
                </a:solidFill>
                <a:latin typeface="verdana" panose="020B0604030504040204" pitchFamily="34" charset="0"/>
              </a:rPr>
              <a:t>。</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9981481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161892" y="1220398"/>
            <a:ext cx="3659138" cy="1632538"/>
          </a:xfrm>
          <a:prstGeom prst="rect">
            <a:avLst/>
          </a:prstGeom>
        </p:spPr>
      </p:pic>
      <p:pic>
        <p:nvPicPr>
          <p:cNvPr id="4" name="图片 3"/>
          <p:cNvPicPr>
            <a:picLocks noChangeAspect="1"/>
          </p:cNvPicPr>
          <p:nvPr/>
        </p:nvPicPr>
        <p:blipFill>
          <a:blip r:embed="rId4"/>
          <a:stretch>
            <a:fillRect/>
          </a:stretch>
        </p:blipFill>
        <p:spPr>
          <a:xfrm>
            <a:off x="2267744" y="1208442"/>
            <a:ext cx="6750160" cy="2808312"/>
          </a:xfrm>
          <a:prstGeom prst="rect">
            <a:avLst/>
          </a:prstGeom>
        </p:spPr>
      </p:pic>
      <p:pic>
        <p:nvPicPr>
          <p:cNvPr id="5" name="图片 4"/>
          <p:cNvPicPr>
            <a:picLocks noChangeAspect="1"/>
          </p:cNvPicPr>
          <p:nvPr/>
        </p:nvPicPr>
        <p:blipFill>
          <a:blip r:embed="rId5"/>
          <a:stretch>
            <a:fillRect/>
          </a:stretch>
        </p:blipFill>
        <p:spPr>
          <a:xfrm>
            <a:off x="2303876" y="4028710"/>
            <a:ext cx="6677895" cy="1512168"/>
          </a:xfrm>
          <a:prstGeom prst="rect">
            <a:avLst/>
          </a:prstGeom>
        </p:spPr>
      </p:pic>
    </p:spTree>
    <p:extLst>
      <p:ext uri="{BB962C8B-B14F-4D97-AF65-F5344CB8AC3E}">
        <p14:creationId xmlns:p14="http://schemas.microsoft.com/office/powerpoint/2010/main" val="391187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手工属性选择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79512" y="1484784"/>
            <a:ext cx="8784976" cy="5112568"/>
          </a:xfrm>
          <a:prstGeom prst="rect">
            <a:avLst/>
          </a:prstGeom>
        </p:spPr>
      </p:pic>
    </p:spTree>
    <p:extLst>
      <p:ext uri="{BB962C8B-B14F-4D97-AF65-F5344CB8AC3E}">
        <p14:creationId xmlns:p14="http://schemas.microsoft.com/office/powerpoint/2010/main" val="24849829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手工属性选择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251520" y="1220398"/>
            <a:ext cx="8640960" cy="2232248"/>
          </a:xfrm>
          <a:prstGeom prst="rect">
            <a:avLst/>
          </a:prstGeom>
        </p:spPr>
      </p:pic>
      <p:pic>
        <p:nvPicPr>
          <p:cNvPr id="4" name="图片 3"/>
          <p:cNvPicPr>
            <a:picLocks noChangeAspect="1"/>
          </p:cNvPicPr>
          <p:nvPr/>
        </p:nvPicPr>
        <p:blipFill>
          <a:blip r:embed="rId4"/>
          <a:stretch>
            <a:fillRect/>
          </a:stretch>
        </p:blipFill>
        <p:spPr>
          <a:xfrm>
            <a:off x="107505" y="1253810"/>
            <a:ext cx="8784976" cy="5428065"/>
          </a:xfrm>
          <a:prstGeom prst="rect">
            <a:avLst/>
          </a:prstGeom>
        </p:spPr>
      </p:pic>
    </p:spTree>
    <p:extLst>
      <p:ext uri="{BB962C8B-B14F-4D97-AF65-F5344CB8AC3E}">
        <p14:creationId xmlns:p14="http://schemas.microsoft.com/office/powerpoint/2010/main" val="3063370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
        <p:nvSpPr>
          <p:cNvPr id="2" name="Rectangle 1"/>
          <p:cNvSpPr>
            <a:spLocks noChangeArrowheads="1"/>
          </p:cNvSpPr>
          <p:nvPr/>
        </p:nvSpPr>
        <p:spPr bwMode="auto">
          <a:xfrm>
            <a:off x="402884" y="1628800"/>
            <a:ext cx="763284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为什么要做特征选择</a:t>
            </a:r>
            <a:endParaRPr kumimoji="0" lang="zh-CN" altLang="zh-CN" sz="20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在机器学习的实际应用中，特征数量往往较多，其中可能存在不相关的特征，</a:t>
            </a:r>
            <a:endParaRPr kumimoji="0" lang="en-US" altLang="zh-CN"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特征之间也可能存在相互依赖，容易导致如下的后果：</a:t>
            </a:r>
            <a:endParaRPr kumimoji="0" lang="zh-CN" altLang="en-US" sz="20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Wingdings" panose="05000000000000000000" pitchFamily="2" charset="2"/>
              </a:rPr>
              <a:t>Ø</a:t>
            </a:r>
            <a:r>
              <a:rPr kumimoji="0" lang="en-US" altLang="zh-CN"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特征个数越多，分析特征、训练模型所需的时间就越长。</a:t>
            </a:r>
            <a:endParaRPr kumimoji="0" lang="zh-CN" altLang="en-US" sz="20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00"/>
                </a:solidFill>
                <a:effectLst/>
                <a:latin typeface="Wingdings" panose="05000000000000000000" pitchFamily="2" charset="2"/>
              </a:rPr>
              <a:t>Ø</a:t>
            </a:r>
            <a:r>
              <a:rPr kumimoji="0" lang="en-US" altLang="zh-CN"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特征个数越多，容易引起“维度灾难”，模型也会越复杂，其推广能力会下降。</a:t>
            </a:r>
            <a:endParaRPr kumimoji="0" lang="zh-CN" altLang="en-US" sz="20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zh-CN" altLang="en-US" sz="20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特征选择能剔除不相关</a:t>
            </a:r>
            <a:r>
              <a:rPr kumimoji="0" lang="en-US" altLang="zh-CN"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(irrelevant)</a:t>
            </a: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或亢余</a:t>
            </a:r>
            <a:r>
              <a:rPr kumimoji="0" lang="en-US" altLang="zh-CN"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(redundant )</a:t>
            </a: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的特征，从而达到减少特征个数，提高模型精确度，减少运行时间的目的。</a:t>
            </a:r>
            <a:endParaRPr kumimoji="0" lang="en-US" altLang="zh-CN"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另一方面，选取出真正相关的特征简化了模型，使研究人员易于理解数据产生的过程。</a:t>
            </a:r>
            <a:endParaRPr kumimoji="0" lang="zh-CN" altLang="en-US" sz="2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1736531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418260" y="1220398"/>
            <a:ext cx="8186187" cy="5573505"/>
          </a:xfrm>
          <a:prstGeom prst="rect">
            <a:avLst/>
          </a:prstGeom>
        </p:spPr>
      </p:pic>
    </p:spTree>
    <p:extLst>
      <p:ext uri="{BB962C8B-B14F-4D97-AF65-F5344CB8AC3E}">
        <p14:creationId xmlns:p14="http://schemas.microsoft.com/office/powerpoint/2010/main" val="37791094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251520" y="1228411"/>
            <a:ext cx="8640960" cy="5629590"/>
          </a:xfrm>
          <a:prstGeom prst="rect">
            <a:avLst/>
          </a:prstGeom>
        </p:spPr>
      </p:pic>
    </p:spTree>
    <p:extLst>
      <p:ext uri="{BB962C8B-B14F-4D97-AF65-F5344CB8AC3E}">
        <p14:creationId xmlns:p14="http://schemas.microsoft.com/office/powerpoint/2010/main" val="36085765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611560" y="1340768"/>
            <a:ext cx="7704856" cy="5433338"/>
          </a:xfrm>
          <a:prstGeom prst="rect">
            <a:avLst/>
          </a:prstGeom>
        </p:spPr>
      </p:pic>
    </p:spTree>
    <p:extLst>
      <p:ext uri="{BB962C8B-B14F-4D97-AF65-F5344CB8AC3E}">
        <p14:creationId xmlns:p14="http://schemas.microsoft.com/office/powerpoint/2010/main" val="35833479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539552" y="1412776"/>
            <a:ext cx="7978222" cy="5328592"/>
          </a:xfrm>
          <a:prstGeom prst="rect">
            <a:avLst/>
          </a:prstGeom>
        </p:spPr>
      </p:pic>
    </p:spTree>
    <p:extLst>
      <p:ext uri="{BB962C8B-B14F-4D97-AF65-F5344CB8AC3E}">
        <p14:creationId xmlns:p14="http://schemas.microsoft.com/office/powerpoint/2010/main" val="9599807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376836" y="1340768"/>
            <a:ext cx="8336156" cy="2304256"/>
          </a:xfrm>
          <a:prstGeom prst="rect">
            <a:avLst/>
          </a:prstGeom>
        </p:spPr>
      </p:pic>
      <p:pic>
        <p:nvPicPr>
          <p:cNvPr id="4" name="图片 3"/>
          <p:cNvPicPr>
            <a:picLocks noChangeAspect="1"/>
          </p:cNvPicPr>
          <p:nvPr/>
        </p:nvPicPr>
        <p:blipFill>
          <a:blip r:embed="rId4"/>
          <a:stretch>
            <a:fillRect/>
          </a:stretch>
        </p:blipFill>
        <p:spPr>
          <a:xfrm>
            <a:off x="409256" y="3645024"/>
            <a:ext cx="8336156" cy="2096368"/>
          </a:xfrm>
          <a:prstGeom prst="rect">
            <a:avLst/>
          </a:prstGeom>
        </p:spPr>
      </p:pic>
    </p:spTree>
    <p:extLst>
      <p:ext uri="{BB962C8B-B14F-4D97-AF65-F5344CB8AC3E}">
        <p14:creationId xmlns:p14="http://schemas.microsoft.com/office/powerpoint/2010/main" val="37092505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418260" y="1224466"/>
            <a:ext cx="8042172" cy="5543102"/>
          </a:xfrm>
          <a:prstGeom prst="rect">
            <a:avLst/>
          </a:prstGeom>
        </p:spPr>
      </p:pic>
    </p:spTree>
    <p:extLst>
      <p:ext uri="{BB962C8B-B14F-4D97-AF65-F5344CB8AC3E}">
        <p14:creationId xmlns:p14="http://schemas.microsoft.com/office/powerpoint/2010/main" val="1408646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260" y="758733"/>
            <a:ext cx="4981832" cy="457200"/>
          </a:xfrm>
          <a:prstGeom prst="rect">
            <a:avLst/>
          </a:prstGeom>
        </p:spPr>
        <p:txBody>
          <a:bodyPr wrap="square">
            <a:spAutoFit/>
          </a:bodyPr>
          <a:lstStyle/>
          <a:p>
            <a:r>
              <a:rPr lang="en-US" altLang="zh-CN" sz="2400" dirty="0" smtClean="0">
                <a:solidFill>
                  <a:srgbClr val="0563B8"/>
                </a:solidFill>
                <a:latin typeface="Century Gothic" pitchFamily="34" charset="0"/>
                <a:cs typeface="Arial" pitchFamily="34" charset="0"/>
              </a:rPr>
              <a:t>Weka</a:t>
            </a:r>
            <a:r>
              <a:rPr lang="zh-CN" altLang="en-US" sz="2400" dirty="0" smtClean="0">
                <a:solidFill>
                  <a:srgbClr val="0563B8"/>
                </a:solidFill>
                <a:latin typeface="Century Gothic" pitchFamily="34" charset="0"/>
                <a:cs typeface="Arial" pitchFamily="34" charset="0"/>
              </a:rPr>
              <a:t>特点</a:t>
            </a:r>
            <a:endParaRPr lang="zh-CN" altLang="en-US" sz="2400" dirty="0">
              <a:solidFill>
                <a:srgbClr val="0563B8"/>
              </a:solidFill>
              <a:latin typeface="Century Gothic" pitchFamily="34" charset="0"/>
              <a:cs typeface="Arial" pitchFamily="34" charset="0"/>
            </a:endParaRPr>
          </a:p>
        </p:txBody>
      </p:sp>
      <p:sp>
        <p:nvSpPr>
          <p:cNvPr id="4" name="矩形 3"/>
          <p:cNvSpPr/>
          <p:nvPr/>
        </p:nvSpPr>
        <p:spPr>
          <a:xfrm>
            <a:off x="539552" y="1484784"/>
            <a:ext cx="7632848" cy="3490186"/>
          </a:xfrm>
          <a:prstGeom prst="rect">
            <a:avLst/>
          </a:prstGeom>
        </p:spPr>
        <p:txBody>
          <a:bodyPr wrap="square">
            <a:spAutoFit/>
          </a:bodyPr>
          <a:lstStyle/>
          <a:p>
            <a:pPr marL="273050" lvl="0" indent="-273050" fontAlgn="base">
              <a:lnSpc>
                <a:spcPct val="90000"/>
              </a:lnSpc>
              <a:spcBef>
                <a:spcPct val="20000"/>
              </a:spcBef>
              <a:spcAft>
                <a:spcPct val="0"/>
              </a:spcAft>
              <a:buClr>
                <a:srgbClr val="0BD0D9"/>
              </a:buClr>
              <a:buSzPct val="95000"/>
              <a:buFont typeface="Wingdings" panose="05000000000000000000" pitchFamily="2" charset="2"/>
              <a:buChar char="u"/>
            </a:pPr>
            <a:r>
              <a:rPr lang="zh-CN" altLang="en-US" sz="2400" dirty="0">
                <a:solidFill>
                  <a:prstClr val="black"/>
                </a:solidFill>
                <a:latin typeface="Constantia"/>
              </a:rPr>
              <a:t>作为一个大众化的数据挖掘工作平台，</a:t>
            </a:r>
            <a:r>
              <a:rPr lang="zh-CN" altLang="en-US" sz="2400" dirty="0">
                <a:solidFill>
                  <a:srgbClr val="FF0000"/>
                </a:solidFill>
                <a:latin typeface="Constantia"/>
              </a:rPr>
              <a:t> </a:t>
            </a:r>
            <a:r>
              <a:rPr lang="en-US" altLang="zh-CN" sz="2400" dirty="0">
                <a:solidFill>
                  <a:srgbClr val="FF0000"/>
                </a:solidFill>
                <a:latin typeface="Constantia"/>
              </a:rPr>
              <a:t>WEKA</a:t>
            </a:r>
            <a:r>
              <a:rPr lang="zh-CN" altLang="en-US" sz="2400" dirty="0">
                <a:solidFill>
                  <a:srgbClr val="FF0000"/>
                </a:solidFill>
                <a:latin typeface="Constantia"/>
              </a:rPr>
              <a:t>集成了大量能承担数据挖掘任务的机器学习算法</a:t>
            </a:r>
            <a:r>
              <a:rPr lang="zh-CN" altLang="en-US" sz="2400" dirty="0">
                <a:solidFill>
                  <a:prstClr val="black"/>
                </a:solidFill>
                <a:latin typeface="Constantia"/>
              </a:rPr>
              <a:t>，包括对数据进行</a:t>
            </a:r>
            <a:r>
              <a:rPr lang="zh-CN" altLang="en-US" sz="2400" dirty="0">
                <a:solidFill>
                  <a:srgbClr val="FF0000"/>
                </a:solidFill>
                <a:latin typeface="Constantia"/>
              </a:rPr>
              <a:t>预处理、分类、回归、聚类、关联规则</a:t>
            </a:r>
            <a:r>
              <a:rPr lang="zh-CN" altLang="en-US" sz="2400" dirty="0">
                <a:solidFill>
                  <a:prstClr val="black"/>
                </a:solidFill>
                <a:latin typeface="Constantia"/>
              </a:rPr>
              <a:t>以及在新的交互式界面上的</a:t>
            </a:r>
            <a:r>
              <a:rPr lang="zh-CN" altLang="en-US" sz="2400" dirty="0">
                <a:solidFill>
                  <a:srgbClr val="FF0000"/>
                </a:solidFill>
                <a:latin typeface="Constantia"/>
              </a:rPr>
              <a:t>可视化</a:t>
            </a:r>
            <a:r>
              <a:rPr lang="zh-CN" altLang="en-US" sz="2400" dirty="0">
                <a:solidFill>
                  <a:prstClr val="black"/>
                </a:solidFill>
                <a:latin typeface="Constantia"/>
              </a:rPr>
              <a:t>等等。通过其接口，</a:t>
            </a:r>
            <a:r>
              <a:rPr lang="zh-CN" altLang="en-US" sz="2400" dirty="0">
                <a:solidFill>
                  <a:srgbClr val="FF0000"/>
                </a:solidFill>
                <a:latin typeface="Constantia"/>
              </a:rPr>
              <a:t>可在其基础上实现自己的数据挖掘算法。</a:t>
            </a:r>
          </a:p>
          <a:p>
            <a:pPr marL="273050" lvl="0" indent="-273050" fontAlgn="base">
              <a:lnSpc>
                <a:spcPct val="90000"/>
              </a:lnSpc>
              <a:spcBef>
                <a:spcPct val="20000"/>
              </a:spcBef>
              <a:spcAft>
                <a:spcPct val="0"/>
              </a:spcAft>
              <a:buClr>
                <a:srgbClr val="0BD0D9"/>
              </a:buClr>
              <a:buSzPct val="95000"/>
              <a:buFont typeface="Wingdings" panose="05000000000000000000" pitchFamily="2" charset="2"/>
              <a:buChar char="u"/>
            </a:pPr>
            <a:r>
              <a:rPr lang="en-US" altLang="zh-CN" sz="2400" dirty="0">
                <a:solidFill>
                  <a:prstClr val="black"/>
                </a:solidFill>
                <a:latin typeface="Constantia"/>
              </a:rPr>
              <a:t>2005</a:t>
            </a:r>
            <a:r>
              <a:rPr lang="zh-CN" altLang="en-US" sz="2400" dirty="0">
                <a:solidFill>
                  <a:prstClr val="black"/>
                </a:solidFill>
                <a:latin typeface="Constantia"/>
              </a:rPr>
              <a:t>年</a:t>
            </a:r>
            <a:r>
              <a:rPr lang="en-US" altLang="zh-CN" sz="2400" dirty="0">
                <a:solidFill>
                  <a:prstClr val="black"/>
                </a:solidFill>
                <a:latin typeface="Constantia"/>
              </a:rPr>
              <a:t>8</a:t>
            </a:r>
            <a:r>
              <a:rPr lang="zh-CN" altLang="en-US" sz="2400" dirty="0">
                <a:solidFill>
                  <a:prstClr val="black"/>
                </a:solidFill>
                <a:latin typeface="Constantia"/>
              </a:rPr>
              <a:t>月，在第</a:t>
            </a:r>
            <a:r>
              <a:rPr lang="en-US" altLang="zh-CN" sz="2400" dirty="0">
                <a:solidFill>
                  <a:prstClr val="black"/>
                </a:solidFill>
                <a:latin typeface="Constantia"/>
              </a:rPr>
              <a:t>11</a:t>
            </a:r>
            <a:r>
              <a:rPr lang="zh-CN" altLang="en-US" sz="2400" dirty="0">
                <a:solidFill>
                  <a:prstClr val="black"/>
                </a:solidFill>
                <a:latin typeface="Constantia"/>
              </a:rPr>
              <a:t>届</a:t>
            </a:r>
            <a:r>
              <a:rPr lang="en-US" altLang="zh-CN" sz="2400" dirty="0">
                <a:solidFill>
                  <a:prstClr val="black"/>
                </a:solidFill>
                <a:latin typeface="Constantia"/>
              </a:rPr>
              <a:t>ACM SIGKDD</a:t>
            </a:r>
            <a:r>
              <a:rPr lang="zh-CN" altLang="en-US" sz="2400" dirty="0">
                <a:solidFill>
                  <a:prstClr val="black"/>
                </a:solidFill>
                <a:latin typeface="Constantia"/>
              </a:rPr>
              <a:t>国际会议上，怀卡托大学的</a:t>
            </a:r>
            <a:r>
              <a:rPr lang="en-US" altLang="zh-CN" sz="2400" dirty="0">
                <a:solidFill>
                  <a:prstClr val="black"/>
                </a:solidFill>
                <a:latin typeface="Constantia"/>
              </a:rPr>
              <a:t>Weka</a:t>
            </a:r>
            <a:r>
              <a:rPr lang="zh-CN" altLang="en-US" sz="2400" dirty="0">
                <a:solidFill>
                  <a:prstClr val="black"/>
                </a:solidFill>
                <a:latin typeface="Constantia"/>
              </a:rPr>
              <a:t>小组荣获了数据挖掘和知识探索领域的最高服务奖，</a:t>
            </a:r>
            <a:r>
              <a:rPr lang="en-US" altLang="zh-CN" sz="2400" dirty="0">
                <a:solidFill>
                  <a:prstClr val="black"/>
                </a:solidFill>
                <a:latin typeface="Constantia"/>
              </a:rPr>
              <a:t>Weka</a:t>
            </a:r>
            <a:r>
              <a:rPr lang="zh-CN" altLang="en-US" sz="2400" dirty="0">
                <a:solidFill>
                  <a:prstClr val="black"/>
                </a:solidFill>
                <a:latin typeface="Constantia"/>
              </a:rPr>
              <a:t>系统得到了广泛的认可，被誉为数据挖掘和机器学习历史上的里程碑，是现今最完备的数据挖掘工具之一。</a:t>
            </a:r>
            <a:r>
              <a:rPr lang="en-US" altLang="zh-CN" sz="2400" dirty="0">
                <a:solidFill>
                  <a:prstClr val="black"/>
                </a:solidFill>
                <a:latin typeface="Constantia"/>
              </a:rPr>
              <a:t>Weka</a:t>
            </a:r>
            <a:r>
              <a:rPr lang="zh-CN" altLang="en-US" sz="2400" dirty="0">
                <a:solidFill>
                  <a:prstClr val="black"/>
                </a:solidFill>
                <a:latin typeface="Constantia"/>
              </a:rPr>
              <a:t>的每月下载次数已超过万次。</a:t>
            </a:r>
          </a:p>
        </p:txBody>
      </p:sp>
    </p:spTree>
    <p:extLst>
      <p:ext uri="{BB962C8B-B14F-4D97-AF65-F5344CB8AC3E}">
        <p14:creationId xmlns:p14="http://schemas.microsoft.com/office/powerpoint/2010/main" val="1503400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属性选择</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430092" y="1484784"/>
            <a:ext cx="7994650" cy="2664296"/>
          </a:xfrm>
          <a:prstGeom prst="rect">
            <a:avLst/>
          </a:prstGeom>
        </p:spPr>
      </p:pic>
      <p:pic>
        <p:nvPicPr>
          <p:cNvPr id="4" name="图片 3"/>
          <p:cNvPicPr>
            <a:picLocks noChangeAspect="1"/>
          </p:cNvPicPr>
          <p:nvPr/>
        </p:nvPicPr>
        <p:blipFill>
          <a:blip r:embed="rId4"/>
          <a:stretch>
            <a:fillRect/>
          </a:stretch>
        </p:blipFill>
        <p:spPr>
          <a:xfrm>
            <a:off x="430092" y="4293096"/>
            <a:ext cx="7886324" cy="792088"/>
          </a:xfrm>
          <a:prstGeom prst="rect">
            <a:avLst/>
          </a:prstGeom>
        </p:spPr>
      </p:pic>
    </p:spTree>
    <p:extLst>
      <p:ext uri="{BB962C8B-B14F-4D97-AF65-F5344CB8AC3E}">
        <p14:creationId xmlns:p14="http://schemas.microsoft.com/office/powerpoint/2010/main" val="13860216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自动调节参数</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251520" y="1220399"/>
            <a:ext cx="8712968" cy="5520970"/>
          </a:xfrm>
          <a:prstGeom prst="rect">
            <a:avLst/>
          </a:prstGeom>
        </p:spPr>
      </p:pic>
    </p:spTree>
    <p:extLst>
      <p:ext uri="{BB962C8B-B14F-4D97-AF65-F5344CB8AC3E}">
        <p14:creationId xmlns:p14="http://schemas.microsoft.com/office/powerpoint/2010/main" val="16089210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2.</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探索者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自动调节参数</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409504" y="1204374"/>
            <a:ext cx="8338960" cy="5520970"/>
          </a:xfrm>
          <a:prstGeom prst="rect">
            <a:avLst/>
          </a:prstGeom>
        </p:spPr>
      </p:pic>
    </p:spTree>
    <p:extLst>
      <p:ext uri="{BB962C8B-B14F-4D97-AF65-F5344CB8AC3E}">
        <p14:creationId xmlns:p14="http://schemas.microsoft.com/office/powerpoint/2010/main" val="4118585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
        <p:nvSpPr>
          <p:cNvPr id="2" name="文本框 1"/>
          <p:cNvSpPr txBox="1"/>
          <p:nvPr/>
        </p:nvSpPr>
        <p:spPr>
          <a:xfrm>
            <a:off x="683568" y="1484784"/>
            <a:ext cx="7704856" cy="1323439"/>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b="1" dirty="0" smtClean="0"/>
              <a:t>探索者界面的替代品，算法的图形化前端，提供“数据流”接口</a:t>
            </a:r>
            <a:endParaRPr lang="en-US" altLang="zh-CN" sz="2000" b="1" dirty="0" smtClean="0"/>
          </a:p>
          <a:p>
            <a:pPr marL="285750" indent="-285750">
              <a:buFont typeface="Wingdings" panose="05000000000000000000" pitchFamily="2" charset="2"/>
              <a:buChar char="l"/>
            </a:pPr>
            <a:r>
              <a:rPr lang="zh-CN" altLang="en-US" sz="2000" b="1" dirty="0" smtClean="0"/>
              <a:t>增量式 、整批处理数据，探索者只能整批处理数据。</a:t>
            </a:r>
            <a:endParaRPr lang="en-US" altLang="zh-CN" sz="2000" b="1" dirty="0" smtClean="0"/>
          </a:p>
          <a:p>
            <a:pPr marL="285750" indent="-285750">
              <a:buFont typeface="Wingdings" panose="05000000000000000000" pitchFamily="2" charset="2"/>
              <a:buChar char="l"/>
            </a:pPr>
            <a:r>
              <a:rPr lang="zh-CN" altLang="en-US" sz="2000" b="1" dirty="0" smtClean="0"/>
              <a:t>增量式：</a:t>
            </a:r>
            <a:r>
              <a:rPr lang="en-US" altLang="zh-CN" sz="2000" b="1" dirty="0" smtClean="0"/>
              <a:t>Instance .</a:t>
            </a:r>
            <a:r>
              <a:rPr lang="zh-CN" altLang="en-US" sz="2000" b="1" dirty="0" smtClean="0"/>
              <a:t>增量式方案：</a:t>
            </a:r>
            <a:r>
              <a:rPr lang="en-US" altLang="zh-CN" sz="2000" b="1" dirty="0" err="1" smtClean="0"/>
              <a:t>NaiveBayesUpdateable</a:t>
            </a:r>
            <a:r>
              <a:rPr lang="zh-CN" altLang="en-US" sz="2000" b="1" dirty="0"/>
              <a:t>、</a:t>
            </a:r>
            <a:r>
              <a:rPr lang="en-US" altLang="zh-CN" sz="2000" b="1" dirty="0" err="1" smtClean="0"/>
              <a:t>Ibk</a:t>
            </a:r>
            <a:r>
              <a:rPr lang="zh-CN" altLang="en-US" sz="2000" b="1" dirty="0" smtClean="0"/>
              <a:t>、局部加权回归、</a:t>
            </a:r>
            <a:r>
              <a:rPr lang="en-US" altLang="zh-CN" sz="2000" b="1" dirty="0" smtClean="0"/>
              <a:t>SGD</a:t>
            </a:r>
            <a:r>
              <a:rPr lang="zh-CN" altLang="en-US" sz="2000" b="1" dirty="0" smtClean="0"/>
              <a:t>等</a:t>
            </a:r>
            <a:endParaRPr lang="en-US" altLang="zh-CN" sz="2000" b="1" dirty="0" smtClean="0"/>
          </a:p>
        </p:txBody>
      </p:sp>
      <p:sp>
        <p:nvSpPr>
          <p:cNvPr id="5" name="文本框 4"/>
          <p:cNvSpPr txBox="1"/>
          <p:nvPr/>
        </p:nvSpPr>
        <p:spPr>
          <a:xfrm>
            <a:off x="683568" y="2924944"/>
            <a:ext cx="7704856" cy="2862322"/>
          </a:xfrm>
          <a:prstGeom prst="rect">
            <a:avLst/>
          </a:prstGeom>
          <a:noFill/>
        </p:spPr>
        <p:txBody>
          <a:bodyPr wrap="square" rtlCol="0">
            <a:spAutoFit/>
          </a:bodyPr>
          <a:lstStyle/>
          <a:p>
            <a:r>
              <a:rPr lang="zh-CN" altLang="en-US" sz="2000" b="1" dirty="0" smtClean="0"/>
              <a:t>知识流特性：</a:t>
            </a:r>
            <a:endParaRPr lang="en-US" altLang="zh-CN" sz="2000" b="1" dirty="0" smtClean="0"/>
          </a:p>
          <a:p>
            <a:pPr marL="342900" indent="-342900">
              <a:buFont typeface="Wingdings" panose="05000000000000000000" pitchFamily="2" charset="2"/>
              <a:buChar char="l"/>
            </a:pPr>
            <a:r>
              <a:rPr lang="zh-CN" altLang="en-US" sz="2000" b="1" dirty="0" smtClean="0"/>
              <a:t>数据流风格布局</a:t>
            </a:r>
            <a:endParaRPr lang="en-US" altLang="zh-CN" sz="2000" b="1" dirty="0" smtClean="0"/>
          </a:p>
          <a:p>
            <a:pPr marL="342900" indent="-342900">
              <a:buFont typeface="Wingdings" panose="05000000000000000000" pitchFamily="2" charset="2"/>
              <a:buChar char="l"/>
            </a:pPr>
            <a:r>
              <a:rPr lang="zh-CN" altLang="en-US" sz="2000" b="1" dirty="0" smtClean="0"/>
              <a:t>增量式处理数据</a:t>
            </a:r>
            <a:endParaRPr lang="en-US" altLang="zh-CN" sz="2000" b="1" dirty="0" smtClean="0"/>
          </a:p>
          <a:p>
            <a:pPr marL="342900" indent="-342900">
              <a:buFont typeface="Wingdings" panose="05000000000000000000" pitchFamily="2" charset="2"/>
              <a:buChar char="l"/>
            </a:pPr>
            <a:r>
              <a:rPr lang="zh-CN" altLang="en-US" sz="2000" b="1" dirty="0" smtClean="0"/>
              <a:t>并行处理流式数据</a:t>
            </a:r>
            <a:endParaRPr lang="en-US" altLang="zh-CN" sz="2000" b="1" dirty="0" smtClean="0"/>
          </a:p>
          <a:p>
            <a:pPr marL="342900" indent="-342900">
              <a:buFont typeface="Wingdings" panose="05000000000000000000" pitchFamily="2" charset="2"/>
              <a:buChar char="l"/>
            </a:pPr>
            <a:r>
              <a:rPr lang="zh-CN" altLang="en-US" sz="2000" b="1" dirty="0" smtClean="0"/>
              <a:t>将过滤器串成链</a:t>
            </a:r>
            <a:endParaRPr lang="en-US" altLang="zh-CN" sz="2000" b="1" dirty="0" smtClean="0"/>
          </a:p>
          <a:p>
            <a:pPr marL="342900" indent="-342900">
              <a:buFont typeface="Wingdings" panose="05000000000000000000" pitchFamily="2" charset="2"/>
              <a:buChar char="l"/>
            </a:pPr>
            <a:r>
              <a:rPr lang="zh-CN" altLang="en-US" sz="2000" b="1" dirty="0" smtClean="0"/>
              <a:t>观察交叉验证的每个折的模型</a:t>
            </a:r>
            <a:endParaRPr lang="en-US" altLang="zh-CN" sz="2000" b="1" dirty="0" smtClean="0"/>
          </a:p>
          <a:p>
            <a:pPr marL="342900" indent="-342900">
              <a:buFont typeface="Wingdings" panose="05000000000000000000" pitchFamily="2" charset="2"/>
              <a:buChar char="l"/>
            </a:pPr>
            <a:r>
              <a:rPr lang="zh-CN" altLang="en-US" sz="2000" b="1" dirty="0" smtClean="0"/>
              <a:t>可视化增量式分类器的性能。精度、</a:t>
            </a:r>
            <a:r>
              <a:rPr lang="en-US" altLang="zh-CN" sz="2000" b="1" dirty="0" smtClean="0"/>
              <a:t>RMSE</a:t>
            </a:r>
            <a:r>
              <a:rPr lang="zh-CN" altLang="en-US" sz="2000" b="1" dirty="0" smtClean="0"/>
              <a:t>、散点图等</a:t>
            </a:r>
            <a:endParaRPr lang="en-US" altLang="zh-CN" sz="2000" b="1" dirty="0" smtClean="0"/>
          </a:p>
          <a:p>
            <a:pPr marL="342900" indent="-342900">
              <a:buFont typeface="Wingdings" panose="05000000000000000000" pitchFamily="2" charset="2"/>
              <a:buChar char="l"/>
            </a:pPr>
            <a:r>
              <a:rPr lang="zh-CN" altLang="en-US" sz="2000" b="1" dirty="0" smtClean="0"/>
              <a:t>通过视角（</a:t>
            </a:r>
            <a:r>
              <a:rPr lang="en-US" altLang="zh-CN" sz="2000" b="1" dirty="0" smtClean="0"/>
              <a:t>Perspectives</a:t>
            </a:r>
            <a:r>
              <a:rPr lang="zh-CN" altLang="en-US" sz="2000" b="1" dirty="0" smtClean="0"/>
              <a:t>）插件，访问其它非基于流的功能（如</a:t>
            </a:r>
            <a:r>
              <a:rPr lang="en-US" altLang="zh-CN" sz="2000" b="1" dirty="0" smtClean="0"/>
              <a:t>3D</a:t>
            </a:r>
            <a:r>
              <a:rPr lang="zh-CN" altLang="en-US" sz="2000" b="1" dirty="0" smtClean="0"/>
              <a:t>数据可视化、时间序列预测环境等）</a:t>
            </a:r>
            <a:endParaRPr lang="en-US" altLang="zh-CN" sz="2000" b="1" dirty="0" smtClean="0"/>
          </a:p>
        </p:txBody>
      </p:sp>
    </p:spTree>
    <p:extLst>
      <p:ext uri="{BB962C8B-B14F-4D97-AF65-F5344CB8AC3E}">
        <p14:creationId xmlns:p14="http://schemas.microsoft.com/office/powerpoint/2010/main" val="13673044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常用组件</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611560" y="1412776"/>
            <a:ext cx="1008112" cy="1008112"/>
          </a:xfrm>
          <a:prstGeom prst="rect">
            <a:avLst/>
          </a:prstGeom>
        </p:spPr>
      </p:pic>
      <p:sp>
        <p:nvSpPr>
          <p:cNvPr id="4" name="文本框 3"/>
          <p:cNvSpPr txBox="1"/>
          <p:nvPr/>
        </p:nvSpPr>
        <p:spPr>
          <a:xfrm>
            <a:off x="418260" y="2613266"/>
            <a:ext cx="1944216" cy="369332"/>
          </a:xfrm>
          <a:prstGeom prst="rect">
            <a:avLst/>
          </a:prstGeom>
          <a:noFill/>
        </p:spPr>
        <p:txBody>
          <a:bodyPr wrap="square" rtlCol="0">
            <a:spAutoFit/>
          </a:bodyPr>
          <a:lstStyle/>
          <a:p>
            <a:r>
              <a:rPr lang="en-US" altLang="zh-CN" dirty="0" err="1" smtClean="0"/>
              <a:t>Arff</a:t>
            </a:r>
            <a:r>
              <a:rPr lang="zh-CN" altLang="en-US" dirty="0" smtClean="0"/>
              <a:t>文件加载器</a:t>
            </a:r>
            <a:endParaRPr lang="zh-CN" altLang="en-US" dirty="0"/>
          </a:p>
        </p:txBody>
      </p:sp>
      <p:pic>
        <p:nvPicPr>
          <p:cNvPr id="6" name="图片 5"/>
          <p:cNvPicPr>
            <a:picLocks noChangeAspect="1"/>
          </p:cNvPicPr>
          <p:nvPr/>
        </p:nvPicPr>
        <p:blipFill>
          <a:blip r:embed="rId4"/>
          <a:stretch>
            <a:fillRect/>
          </a:stretch>
        </p:blipFill>
        <p:spPr>
          <a:xfrm>
            <a:off x="2772932" y="1442673"/>
            <a:ext cx="1028571" cy="914286"/>
          </a:xfrm>
          <a:prstGeom prst="rect">
            <a:avLst/>
          </a:prstGeom>
        </p:spPr>
      </p:pic>
      <p:sp>
        <p:nvSpPr>
          <p:cNvPr id="8" name="文本框 7"/>
          <p:cNvSpPr txBox="1"/>
          <p:nvPr/>
        </p:nvSpPr>
        <p:spPr>
          <a:xfrm>
            <a:off x="2365800" y="2567668"/>
            <a:ext cx="1944216" cy="923330"/>
          </a:xfrm>
          <a:prstGeom prst="rect">
            <a:avLst/>
          </a:prstGeom>
          <a:noFill/>
        </p:spPr>
        <p:txBody>
          <a:bodyPr wrap="square" rtlCol="0">
            <a:spAutoFit/>
          </a:bodyPr>
          <a:lstStyle/>
          <a:p>
            <a:r>
              <a:rPr lang="zh-CN" altLang="en-US" dirty="0" smtClean="0"/>
              <a:t>序列化模型保存器。保存二进制</a:t>
            </a:r>
            <a:r>
              <a:rPr lang="en-US" altLang="zh-CN" dirty="0" smtClean="0"/>
              <a:t>model</a:t>
            </a:r>
            <a:r>
              <a:rPr lang="zh-CN" altLang="en-US" dirty="0" smtClean="0"/>
              <a:t>文件</a:t>
            </a:r>
            <a:endParaRPr lang="zh-CN" altLang="en-US" dirty="0"/>
          </a:p>
        </p:txBody>
      </p:sp>
      <p:pic>
        <p:nvPicPr>
          <p:cNvPr id="7" name="图片 6"/>
          <p:cNvPicPr>
            <a:picLocks noChangeAspect="1"/>
          </p:cNvPicPr>
          <p:nvPr/>
        </p:nvPicPr>
        <p:blipFill>
          <a:blip r:embed="rId5"/>
          <a:stretch>
            <a:fillRect/>
          </a:stretch>
        </p:blipFill>
        <p:spPr>
          <a:xfrm>
            <a:off x="4558718" y="1442673"/>
            <a:ext cx="949385" cy="978215"/>
          </a:xfrm>
          <a:prstGeom prst="rect">
            <a:avLst/>
          </a:prstGeom>
        </p:spPr>
      </p:pic>
      <p:sp>
        <p:nvSpPr>
          <p:cNvPr id="10" name="文本框 9"/>
          <p:cNvSpPr txBox="1"/>
          <p:nvPr/>
        </p:nvSpPr>
        <p:spPr>
          <a:xfrm>
            <a:off x="4310016" y="2631597"/>
            <a:ext cx="1558128" cy="646331"/>
          </a:xfrm>
          <a:prstGeom prst="rect">
            <a:avLst/>
          </a:prstGeom>
          <a:noFill/>
        </p:spPr>
        <p:txBody>
          <a:bodyPr wrap="square" rtlCol="0">
            <a:spAutoFit/>
          </a:bodyPr>
          <a:lstStyle/>
          <a:p>
            <a:r>
              <a:rPr lang="zh-CN" altLang="en-US" dirty="0" smtClean="0"/>
              <a:t>类分配器：指定分类属性</a:t>
            </a:r>
            <a:endParaRPr lang="zh-CN" altLang="en-US" dirty="0"/>
          </a:p>
        </p:txBody>
      </p:sp>
      <p:pic>
        <p:nvPicPr>
          <p:cNvPr id="9" name="图片 8"/>
          <p:cNvPicPr>
            <a:picLocks noChangeAspect="1"/>
          </p:cNvPicPr>
          <p:nvPr/>
        </p:nvPicPr>
        <p:blipFill>
          <a:blip r:embed="rId6"/>
          <a:stretch>
            <a:fillRect/>
          </a:stretch>
        </p:blipFill>
        <p:spPr>
          <a:xfrm>
            <a:off x="6340548" y="1465113"/>
            <a:ext cx="967755" cy="933333"/>
          </a:xfrm>
          <a:prstGeom prst="rect">
            <a:avLst/>
          </a:prstGeom>
        </p:spPr>
      </p:pic>
      <p:sp>
        <p:nvSpPr>
          <p:cNvPr id="12" name="文本框 11"/>
          <p:cNvSpPr txBox="1"/>
          <p:nvPr/>
        </p:nvSpPr>
        <p:spPr>
          <a:xfrm>
            <a:off x="6045361" y="2706167"/>
            <a:ext cx="1558128" cy="369332"/>
          </a:xfrm>
          <a:prstGeom prst="rect">
            <a:avLst/>
          </a:prstGeom>
          <a:noFill/>
        </p:spPr>
        <p:txBody>
          <a:bodyPr wrap="square" rtlCol="0">
            <a:spAutoFit/>
          </a:bodyPr>
          <a:lstStyle/>
          <a:p>
            <a:r>
              <a:rPr lang="zh-CN" altLang="en-US" dirty="0" smtClean="0"/>
              <a:t>训练集产生器</a:t>
            </a:r>
            <a:endParaRPr lang="zh-CN" altLang="en-US" dirty="0"/>
          </a:p>
        </p:txBody>
      </p:sp>
      <p:pic>
        <p:nvPicPr>
          <p:cNvPr id="13" name="图片 12"/>
          <p:cNvPicPr>
            <a:picLocks noChangeAspect="1"/>
          </p:cNvPicPr>
          <p:nvPr/>
        </p:nvPicPr>
        <p:blipFill>
          <a:blip r:embed="rId7"/>
          <a:stretch>
            <a:fillRect/>
          </a:stretch>
        </p:blipFill>
        <p:spPr>
          <a:xfrm>
            <a:off x="611560" y="4077072"/>
            <a:ext cx="1000000" cy="904762"/>
          </a:xfrm>
          <a:prstGeom prst="rect">
            <a:avLst/>
          </a:prstGeom>
        </p:spPr>
      </p:pic>
      <p:sp>
        <p:nvSpPr>
          <p:cNvPr id="15" name="文本框 14"/>
          <p:cNvSpPr txBox="1"/>
          <p:nvPr/>
        </p:nvSpPr>
        <p:spPr>
          <a:xfrm>
            <a:off x="375032" y="5301208"/>
            <a:ext cx="1748696" cy="646331"/>
          </a:xfrm>
          <a:prstGeom prst="rect">
            <a:avLst/>
          </a:prstGeom>
          <a:noFill/>
        </p:spPr>
        <p:txBody>
          <a:bodyPr wrap="square" rtlCol="0">
            <a:spAutoFit/>
          </a:bodyPr>
          <a:lstStyle/>
          <a:p>
            <a:r>
              <a:rPr lang="zh-CN" altLang="en-US" dirty="0" smtClean="0"/>
              <a:t>交叉验证折产生器</a:t>
            </a:r>
            <a:endParaRPr lang="zh-CN" altLang="en-US" dirty="0"/>
          </a:p>
        </p:txBody>
      </p:sp>
      <p:pic>
        <p:nvPicPr>
          <p:cNvPr id="16" name="图片 15"/>
          <p:cNvPicPr>
            <a:picLocks noChangeAspect="1"/>
          </p:cNvPicPr>
          <p:nvPr/>
        </p:nvPicPr>
        <p:blipFill>
          <a:blip r:embed="rId8"/>
          <a:stretch>
            <a:fillRect/>
          </a:stretch>
        </p:blipFill>
        <p:spPr>
          <a:xfrm>
            <a:off x="2627784" y="4024691"/>
            <a:ext cx="1018369" cy="1009524"/>
          </a:xfrm>
          <a:prstGeom prst="rect">
            <a:avLst/>
          </a:prstGeom>
        </p:spPr>
      </p:pic>
      <p:sp>
        <p:nvSpPr>
          <p:cNvPr id="17" name="文本框 16"/>
          <p:cNvSpPr txBox="1"/>
          <p:nvPr/>
        </p:nvSpPr>
        <p:spPr>
          <a:xfrm>
            <a:off x="2262620" y="5298132"/>
            <a:ext cx="1748696" cy="1477328"/>
          </a:xfrm>
          <a:prstGeom prst="rect">
            <a:avLst/>
          </a:prstGeom>
          <a:noFill/>
        </p:spPr>
        <p:txBody>
          <a:bodyPr wrap="square" rtlCol="0">
            <a:spAutoFit/>
          </a:bodyPr>
          <a:lstStyle/>
          <a:p>
            <a:r>
              <a:rPr lang="zh-CN" altLang="en-US" dirty="0" smtClean="0"/>
              <a:t>类别值选取器：用于指定正例的类别值，适用于</a:t>
            </a:r>
            <a:r>
              <a:rPr lang="en-US" altLang="zh-CN" dirty="0" smtClean="0"/>
              <a:t>ROC</a:t>
            </a:r>
            <a:r>
              <a:rPr lang="zh-CN" altLang="en-US" dirty="0" smtClean="0"/>
              <a:t>风格曲线</a:t>
            </a:r>
            <a:endParaRPr lang="zh-CN" altLang="en-US" dirty="0"/>
          </a:p>
        </p:txBody>
      </p:sp>
      <p:pic>
        <p:nvPicPr>
          <p:cNvPr id="18" name="图片 17"/>
          <p:cNvPicPr>
            <a:picLocks noChangeAspect="1"/>
          </p:cNvPicPr>
          <p:nvPr/>
        </p:nvPicPr>
        <p:blipFill>
          <a:blip r:embed="rId9"/>
          <a:stretch>
            <a:fillRect/>
          </a:stretch>
        </p:blipFill>
        <p:spPr>
          <a:xfrm>
            <a:off x="4558718" y="4077072"/>
            <a:ext cx="933333" cy="961905"/>
          </a:xfrm>
          <a:prstGeom prst="rect">
            <a:avLst/>
          </a:prstGeom>
        </p:spPr>
      </p:pic>
      <p:sp>
        <p:nvSpPr>
          <p:cNvPr id="19" name="文本框 18"/>
          <p:cNvSpPr txBox="1"/>
          <p:nvPr/>
        </p:nvSpPr>
        <p:spPr>
          <a:xfrm>
            <a:off x="4407480" y="5390465"/>
            <a:ext cx="1748696" cy="646331"/>
          </a:xfrm>
          <a:prstGeom prst="rect">
            <a:avLst/>
          </a:prstGeom>
          <a:noFill/>
        </p:spPr>
        <p:txBody>
          <a:bodyPr wrap="square" rtlCol="0">
            <a:spAutoFit/>
          </a:bodyPr>
          <a:lstStyle/>
          <a:p>
            <a:r>
              <a:rPr lang="zh-CN" altLang="en-US" dirty="0" smtClean="0"/>
              <a:t>分类器性能评估器</a:t>
            </a:r>
            <a:endParaRPr lang="zh-CN" altLang="en-US" dirty="0"/>
          </a:p>
        </p:txBody>
      </p:sp>
      <p:pic>
        <p:nvPicPr>
          <p:cNvPr id="20" name="图片 19"/>
          <p:cNvPicPr>
            <a:picLocks noChangeAspect="1"/>
          </p:cNvPicPr>
          <p:nvPr/>
        </p:nvPicPr>
        <p:blipFill>
          <a:blip r:embed="rId10"/>
          <a:stretch>
            <a:fillRect/>
          </a:stretch>
        </p:blipFill>
        <p:spPr>
          <a:xfrm>
            <a:off x="6479732" y="4077072"/>
            <a:ext cx="828571" cy="895238"/>
          </a:xfrm>
          <a:prstGeom prst="rect">
            <a:avLst/>
          </a:prstGeom>
        </p:spPr>
      </p:pic>
      <p:sp>
        <p:nvSpPr>
          <p:cNvPr id="21" name="文本框 20"/>
          <p:cNvSpPr txBox="1"/>
          <p:nvPr/>
        </p:nvSpPr>
        <p:spPr>
          <a:xfrm>
            <a:off x="6327404" y="5390465"/>
            <a:ext cx="1748696" cy="369332"/>
          </a:xfrm>
          <a:prstGeom prst="rect">
            <a:avLst/>
          </a:prstGeom>
          <a:noFill/>
        </p:spPr>
        <p:txBody>
          <a:bodyPr wrap="square" rtlCol="0">
            <a:spAutoFit/>
          </a:bodyPr>
          <a:lstStyle/>
          <a:p>
            <a:r>
              <a:rPr lang="en-US" altLang="zh-CN" dirty="0" smtClean="0"/>
              <a:t>C45</a:t>
            </a:r>
            <a:r>
              <a:rPr lang="zh-CN" altLang="en-US" dirty="0" smtClean="0"/>
              <a:t>算法分类器</a:t>
            </a:r>
            <a:endParaRPr lang="zh-CN" altLang="en-US" dirty="0"/>
          </a:p>
        </p:txBody>
      </p:sp>
    </p:spTree>
    <p:extLst>
      <p:ext uri="{BB962C8B-B14F-4D97-AF65-F5344CB8AC3E}">
        <p14:creationId xmlns:p14="http://schemas.microsoft.com/office/powerpoint/2010/main" val="5969919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746610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使用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J48</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做交叉验证</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323528" y="1556792"/>
            <a:ext cx="8726666" cy="4752528"/>
          </a:xfrm>
          <a:prstGeom prst="rect">
            <a:avLst/>
          </a:prstGeom>
        </p:spPr>
      </p:pic>
    </p:spTree>
    <p:extLst>
      <p:ext uri="{BB962C8B-B14F-4D97-AF65-F5344CB8AC3E}">
        <p14:creationId xmlns:p14="http://schemas.microsoft.com/office/powerpoint/2010/main" val="1873158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746610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使用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J48</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做交叉验证</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251520" y="1484784"/>
            <a:ext cx="8712968" cy="2123810"/>
          </a:xfrm>
          <a:prstGeom prst="rect">
            <a:avLst/>
          </a:prstGeom>
        </p:spPr>
      </p:pic>
      <p:pic>
        <p:nvPicPr>
          <p:cNvPr id="4" name="图片 3"/>
          <p:cNvPicPr>
            <a:picLocks noChangeAspect="1"/>
          </p:cNvPicPr>
          <p:nvPr/>
        </p:nvPicPr>
        <p:blipFill>
          <a:blip r:embed="rId4"/>
          <a:stretch>
            <a:fillRect/>
          </a:stretch>
        </p:blipFill>
        <p:spPr>
          <a:xfrm>
            <a:off x="796" y="898203"/>
            <a:ext cx="9109420" cy="5989265"/>
          </a:xfrm>
          <a:prstGeom prst="rect">
            <a:avLst/>
          </a:prstGeom>
        </p:spPr>
      </p:pic>
      <p:pic>
        <p:nvPicPr>
          <p:cNvPr id="5" name="图片 4"/>
          <p:cNvPicPr>
            <a:picLocks noChangeAspect="1"/>
          </p:cNvPicPr>
          <p:nvPr/>
        </p:nvPicPr>
        <p:blipFill>
          <a:blip r:embed="rId5"/>
          <a:stretch>
            <a:fillRect/>
          </a:stretch>
        </p:blipFill>
        <p:spPr>
          <a:xfrm>
            <a:off x="796" y="898203"/>
            <a:ext cx="9098192" cy="5959797"/>
          </a:xfrm>
          <a:prstGeom prst="rect">
            <a:avLst/>
          </a:prstGeom>
        </p:spPr>
      </p:pic>
      <p:pic>
        <p:nvPicPr>
          <p:cNvPr id="6" name="图片 5"/>
          <p:cNvPicPr>
            <a:picLocks noChangeAspect="1"/>
          </p:cNvPicPr>
          <p:nvPr/>
        </p:nvPicPr>
        <p:blipFill>
          <a:blip r:embed="rId6"/>
          <a:stretch>
            <a:fillRect/>
          </a:stretch>
        </p:blipFill>
        <p:spPr>
          <a:xfrm>
            <a:off x="796" y="914971"/>
            <a:ext cx="8963692" cy="5879753"/>
          </a:xfrm>
          <a:prstGeom prst="rect">
            <a:avLst/>
          </a:prstGeom>
        </p:spPr>
      </p:pic>
    </p:spTree>
    <p:extLst>
      <p:ext uri="{BB962C8B-B14F-4D97-AF65-F5344CB8AC3E}">
        <p14:creationId xmlns:p14="http://schemas.microsoft.com/office/powerpoint/2010/main" val="895606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70340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绘制多条</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ROC</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曲线</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0" y="1412776"/>
            <a:ext cx="9036496" cy="5328592"/>
          </a:xfrm>
          <a:prstGeom prst="rect">
            <a:avLst/>
          </a:prstGeom>
        </p:spPr>
      </p:pic>
    </p:spTree>
    <p:extLst>
      <p:ext uri="{BB962C8B-B14F-4D97-AF65-F5344CB8AC3E}">
        <p14:creationId xmlns:p14="http://schemas.microsoft.com/office/powerpoint/2010/main" val="60890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703406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绘制多条</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ROC</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曲线</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107504" y="1340768"/>
            <a:ext cx="8856984" cy="5336430"/>
          </a:xfrm>
          <a:prstGeom prst="rect">
            <a:avLst/>
          </a:prstGeom>
        </p:spPr>
      </p:pic>
    </p:spTree>
    <p:extLst>
      <p:ext uri="{BB962C8B-B14F-4D97-AF65-F5344CB8AC3E}">
        <p14:creationId xmlns:p14="http://schemas.microsoft.com/office/powerpoint/2010/main" val="10276448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59" y="758733"/>
            <a:ext cx="718522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集成学习器比较</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418259" y="1412775"/>
            <a:ext cx="7682133" cy="5307847"/>
          </a:xfrm>
          <a:prstGeom prst="rect">
            <a:avLst/>
          </a:prstGeom>
        </p:spPr>
      </p:pic>
    </p:spTree>
    <p:extLst>
      <p:ext uri="{BB962C8B-B14F-4D97-AF65-F5344CB8AC3E}">
        <p14:creationId xmlns:p14="http://schemas.microsoft.com/office/powerpoint/2010/main" val="4267585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260" y="758733"/>
            <a:ext cx="4981832" cy="461665"/>
          </a:xfrm>
          <a:prstGeom prst="rect">
            <a:avLst/>
          </a:prstGeom>
        </p:spPr>
        <p:txBody>
          <a:bodyPr wrap="square">
            <a:spAutoFit/>
          </a:bodyPr>
          <a:lstStyle/>
          <a:p>
            <a:r>
              <a:rPr lang="zh-CN" altLang="en-US" sz="2400" dirty="0" smtClean="0">
                <a:solidFill>
                  <a:srgbClr val="0563B8"/>
                </a:solidFill>
                <a:latin typeface="Century Gothic" pitchFamily="34" charset="0"/>
                <a:cs typeface="Arial" pitchFamily="34" charset="0"/>
              </a:rPr>
              <a:t>数据格式</a:t>
            </a:r>
            <a:endParaRPr lang="en-US" altLang="zh-CN" sz="2400" dirty="0">
              <a:solidFill>
                <a:srgbClr val="0563B8"/>
              </a:solidFill>
              <a:latin typeface="Century Gothic" pitchFamily="34" charset="0"/>
              <a:cs typeface="Arial" pitchFamily="34" charset="0"/>
            </a:endParaRPr>
          </a:p>
        </p:txBody>
      </p:sp>
      <p:sp>
        <p:nvSpPr>
          <p:cNvPr id="3" name="矩形 2"/>
          <p:cNvSpPr/>
          <p:nvPr/>
        </p:nvSpPr>
        <p:spPr>
          <a:xfrm>
            <a:off x="827584" y="1340768"/>
            <a:ext cx="5958408" cy="369332"/>
          </a:xfrm>
          <a:prstGeom prst="rect">
            <a:avLst/>
          </a:prstGeom>
        </p:spPr>
        <p:txBody>
          <a:bodyPr wrap="square">
            <a:spAutoFit/>
          </a:bodyPr>
          <a:lstStyle/>
          <a:p>
            <a:r>
              <a:rPr lang="zh-CN" altLang="en-US" dirty="0"/>
              <a:t>跟</a:t>
            </a:r>
            <a:r>
              <a:rPr lang="en-US" altLang="zh-CN" dirty="0"/>
              <a:t>Excel</a:t>
            </a:r>
            <a:r>
              <a:rPr lang="zh-CN" altLang="en-US" dirty="0"/>
              <a:t>一样，</a:t>
            </a:r>
            <a:r>
              <a:rPr lang="en-US" altLang="zh-CN" dirty="0"/>
              <a:t>WEKA</a:t>
            </a:r>
            <a:r>
              <a:rPr lang="zh-CN" altLang="en-US" dirty="0"/>
              <a:t>所处理的数据集是一个二维的表格。</a:t>
            </a:r>
          </a:p>
        </p:txBody>
      </p:sp>
      <p:pic>
        <p:nvPicPr>
          <p:cNvPr id="6" name="Picture 2" descr="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847982"/>
            <a:ext cx="7056784" cy="499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59" y="758733"/>
            <a:ext cx="718522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集成学习器比较</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539552" y="1484784"/>
            <a:ext cx="7848872" cy="5128580"/>
          </a:xfrm>
          <a:prstGeom prst="rect">
            <a:avLst/>
          </a:prstGeom>
        </p:spPr>
      </p:pic>
    </p:spTree>
    <p:extLst>
      <p:ext uri="{BB962C8B-B14F-4D97-AF65-F5344CB8AC3E}">
        <p14:creationId xmlns:p14="http://schemas.microsoft.com/office/powerpoint/2010/main" val="704610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59" y="758733"/>
            <a:ext cx="689004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处理增量式数据</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79512" y="1844824"/>
            <a:ext cx="8752662" cy="3295238"/>
          </a:xfrm>
          <a:prstGeom prst="rect">
            <a:avLst/>
          </a:prstGeom>
        </p:spPr>
      </p:pic>
    </p:spTree>
    <p:extLst>
      <p:ext uri="{BB962C8B-B14F-4D97-AF65-F5344CB8AC3E}">
        <p14:creationId xmlns:p14="http://schemas.microsoft.com/office/powerpoint/2010/main" val="23672777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59" y="758733"/>
            <a:ext cx="689004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处理增量式数据</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434406" y="2276872"/>
            <a:ext cx="8640959" cy="2592288"/>
          </a:xfrm>
          <a:prstGeom prst="rect">
            <a:avLst/>
          </a:prstGeom>
        </p:spPr>
      </p:pic>
    </p:spTree>
    <p:extLst>
      <p:ext uri="{BB962C8B-B14F-4D97-AF65-F5344CB8AC3E}">
        <p14:creationId xmlns:p14="http://schemas.microsoft.com/office/powerpoint/2010/main" val="12953401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57379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保存图表</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418260" y="1484784"/>
            <a:ext cx="7013396" cy="468052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1700808"/>
            <a:ext cx="6093678" cy="4874942"/>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230" y="1409666"/>
            <a:ext cx="7159130" cy="5418990"/>
          </a:xfrm>
          <a:prstGeom prst="rect">
            <a:avLst/>
          </a:prstGeom>
        </p:spPr>
      </p:pic>
    </p:spTree>
    <p:extLst>
      <p:ext uri="{BB962C8B-B14F-4D97-AF65-F5344CB8AC3E}">
        <p14:creationId xmlns:p14="http://schemas.microsoft.com/office/powerpoint/2010/main" val="2905568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保存读取模型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195288" y="1412776"/>
            <a:ext cx="8948712" cy="2876190"/>
          </a:xfrm>
          <a:prstGeom prst="rect">
            <a:avLst/>
          </a:prstGeom>
        </p:spPr>
      </p:pic>
      <p:pic>
        <p:nvPicPr>
          <p:cNvPr id="4" name="图片 3"/>
          <p:cNvPicPr>
            <a:picLocks noChangeAspect="1"/>
          </p:cNvPicPr>
          <p:nvPr/>
        </p:nvPicPr>
        <p:blipFill>
          <a:blip r:embed="rId4"/>
          <a:stretch>
            <a:fillRect/>
          </a:stretch>
        </p:blipFill>
        <p:spPr>
          <a:xfrm>
            <a:off x="1" y="3944482"/>
            <a:ext cx="9144000" cy="2904762"/>
          </a:xfrm>
          <a:prstGeom prst="rect">
            <a:avLst/>
          </a:prstGeom>
        </p:spPr>
      </p:pic>
    </p:spTree>
    <p:extLst>
      <p:ext uri="{BB962C8B-B14F-4D97-AF65-F5344CB8AC3E}">
        <p14:creationId xmlns:p14="http://schemas.microsoft.com/office/powerpoint/2010/main" val="1847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3.KnowlegeFlow(</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知识流</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聚类算法比较</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251520" y="1412776"/>
            <a:ext cx="8568952" cy="3888432"/>
          </a:xfrm>
          <a:prstGeom prst="rect">
            <a:avLst/>
          </a:prstGeom>
        </p:spPr>
      </p:pic>
      <p:pic>
        <p:nvPicPr>
          <p:cNvPr id="5" name="图片 4"/>
          <p:cNvPicPr>
            <a:picLocks noChangeAspect="1"/>
          </p:cNvPicPr>
          <p:nvPr/>
        </p:nvPicPr>
        <p:blipFill>
          <a:blip r:embed="rId4"/>
          <a:stretch>
            <a:fillRect/>
          </a:stretch>
        </p:blipFill>
        <p:spPr>
          <a:xfrm>
            <a:off x="107504" y="1442616"/>
            <a:ext cx="8856984" cy="4938712"/>
          </a:xfrm>
          <a:prstGeom prst="rect">
            <a:avLst/>
          </a:prstGeom>
        </p:spPr>
      </p:pic>
    </p:spTree>
    <p:extLst>
      <p:ext uri="{BB962C8B-B14F-4D97-AF65-F5344CB8AC3E}">
        <p14:creationId xmlns:p14="http://schemas.microsoft.com/office/powerpoint/2010/main" val="8035646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rgbClr val="0563B8"/>
                </a:solidFill>
                <a:latin typeface="微软雅黑" pitchFamily="34" charset="-122"/>
                <a:ea typeface="微软雅黑" pitchFamily="34" charset="-122"/>
                <a:cs typeface="Arial" pitchFamily="34" charset="0"/>
              </a:rPr>
              <a:t>4</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实验者</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
        <p:nvSpPr>
          <p:cNvPr id="3" name="文本框 2"/>
          <p:cNvSpPr txBox="1"/>
          <p:nvPr/>
        </p:nvSpPr>
        <p:spPr>
          <a:xfrm>
            <a:off x="421336" y="1844824"/>
            <a:ext cx="8064896" cy="4647426"/>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很多实际的数据挖掘都会涉及到非常繁重的实验工作，通常会</a:t>
            </a:r>
            <a:r>
              <a:rPr lang="zh-CN" altLang="en-US" sz="2000" dirty="0" smtClean="0">
                <a:solidFill>
                  <a:srgbClr val="FF0000"/>
                </a:solidFill>
                <a:latin typeface="微软雅黑" panose="020B0503020204020204" pitchFamily="34" charset="-122"/>
                <a:ea typeface="微软雅黑" panose="020B0503020204020204" pitchFamily="34" charset="-122"/>
              </a:rPr>
              <a:t>有多个学习方案运行在不同的数据集上，经常需要设置不同的参数</a:t>
            </a:r>
            <a:r>
              <a:rPr lang="zh-CN" altLang="en-US" sz="2000" dirty="0" smtClean="0">
                <a:latin typeface="微软雅黑" panose="020B0503020204020204" pitchFamily="34" charset="-122"/>
                <a:ea typeface="微软雅黑" panose="020B0503020204020204" pitchFamily="34" charset="-122"/>
              </a:rPr>
              <a:t>，探索者和知识流并不适合这类工作。</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实验者可以让挖掘人员</a:t>
            </a:r>
            <a:r>
              <a:rPr lang="zh-CN" altLang="en-US" sz="2000" dirty="0" smtClean="0">
                <a:solidFill>
                  <a:srgbClr val="FF0000"/>
                </a:solidFill>
                <a:latin typeface="微软雅黑" panose="020B0503020204020204" pitchFamily="34" charset="-122"/>
                <a:ea typeface="微软雅黑" panose="020B0503020204020204" pitchFamily="34" charset="-122"/>
              </a:rPr>
              <a:t>设置好大规模的实验，实验运行之后就可暂时离开去做其他的工作，等实验完成之后，再着手分析已经收集好的性能统计数据</a:t>
            </a:r>
            <a:r>
              <a:rPr lang="zh-CN" altLang="en-US" sz="2000" dirty="0" smtClean="0">
                <a:latin typeface="微软雅黑" panose="020B0503020204020204" pitchFamily="34" charset="-122"/>
                <a:ea typeface="微软雅黑" panose="020B0503020204020204" pitchFamily="34" charset="-122"/>
              </a:rPr>
              <a:t>。实现了</a:t>
            </a:r>
            <a:r>
              <a:rPr lang="zh-CN" altLang="en-US" sz="2000" dirty="0" smtClean="0">
                <a:solidFill>
                  <a:srgbClr val="FF0000"/>
                </a:solidFill>
                <a:latin typeface="微软雅黑" panose="020B0503020204020204" pitchFamily="34" charset="-122"/>
                <a:ea typeface="微软雅黑" panose="020B0503020204020204" pitchFamily="34" charset="-122"/>
              </a:rPr>
              <a:t>实验过程的自动化</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统计信息可以</a:t>
            </a:r>
            <a:r>
              <a:rPr lang="zh-CN" altLang="en-US" sz="2000" dirty="0" smtClean="0">
                <a:latin typeface="微软雅黑" panose="020B0503020204020204" pitchFamily="34" charset="-122"/>
                <a:ea typeface="微软雅黑" panose="020B0503020204020204" pitchFamily="34" charset="-122"/>
              </a:rPr>
              <a:t>存为</a:t>
            </a:r>
            <a:r>
              <a:rPr lang="en-US" altLang="zh-CN" sz="2000" dirty="0" err="1" smtClean="0">
                <a:latin typeface="微软雅黑" panose="020B0503020204020204" pitchFamily="34" charset="-122"/>
                <a:ea typeface="微软雅黑" panose="020B0503020204020204" pitchFamily="34" charset="-122"/>
              </a:rPr>
              <a:t>arff</a:t>
            </a:r>
            <a:r>
              <a:rPr lang="zh-CN" altLang="en-US" sz="2000" dirty="0" smtClean="0">
                <a:latin typeface="微软雅黑" panose="020B0503020204020204" pitchFamily="34" charset="-122"/>
                <a:ea typeface="微软雅黑" panose="020B0503020204020204" pitchFamily="34" charset="-122"/>
              </a:rPr>
              <a:t>文件，</a:t>
            </a:r>
            <a:r>
              <a:rPr lang="zh-CN" altLang="en-US" sz="2000" dirty="0" smtClean="0">
                <a:solidFill>
                  <a:srgbClr val="FF0000"/>
                </a:solidFill>
                <a:latin typeface="微软雅黑" panose="020B0503020204020204" pitchFamily="34" charset="-122"/>
                <a:ea typeface="微软雅黑" panose="020B0503020204020204" pitchFamily="34" charset="-122"/>
              </a:rPr>
              <a:t>作为进一步数据挖掘的主题</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2000" dirty="0" smtClean="0">
                <a:solidFill>
                  <a:srgbClr val="FF0000"/>
                </a:solidFill>
                <a:latin typeface="微软雅黑" panose="020B0503020204020204" pitchFamily="34" charset="-122"/>
                <a:ea typeface="微软雅黑" panose="020B0503020204020204" pitchFamily="34" charset="-122"/>
              </a:rPr>
              <a:t>知识流超越了空间的限制，允许机器学习方案不必一次加载整个数据集就可以运行；实验者超越了时间的限制，其包含一些分布式的计算功能。</a:t>
            </a:r>
            <a:r>
              <a:rPr lang="zh-CN" altLang="en-US" sz="2000" dirty="0" smtClean="0">
                <a:latin typeface="微软雅黑" panose="020B0503020204020204" pitchFamily="34" charset="-122"/>
                <a:ea typeface="微软雅黑" panose="020B0503020204020204" pitchFamily="34" charset="-122"/>
              </a:rPr>
              <a:t>例如，用户可以使用</a:t>
            </a:r>
            <a:r>
              <a:rPr lang="en-US" altLang="zh-CN" sz="2000" dirty="0" smtClean="0">
                <a:latin typeface="微软雅黑" panose="020B0503020204020204" pitchFamily="34" charset="-122"/>
                <a:ea typeface="微软雅黑" panose="020B0503020204020204" pitchFamily="34" charset="-122"/>
              </a:rPr>
              <a:t>java RMI(</a:t>
            </a:r>
            <a:r>
              <a:rPr lang="zh-CN" altLang="en-US" sz="2000" dirty="0" smtClean="0">
                <a:latin typeface="微软雅黑" panose="020B0503020204020204" pitchFamily="34" charset="-122"/>
                <a:ea typeface="微软雅黑" panose="020B0503020204020204" pitchFamily="34" charset="-122"/>
              </a:rPr>
              <a:t>远程方法调用</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在多台机器间分配计算负载，以节省时间开销。</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smtClean="0"/>
          </a:p>
          <a:p>
            <a:endParaRPr lang="zh-CN" altLang="en-US" dirty="0"/>
          </a:p>
        </p:txBody>
      </p:sp>
    </p:spTree>
    <p:extLst>
      <p:ext uri="{BB962C8B-B14F-4D97-AF65-F5344CB8AC3E}">
        <p14:creationId xmlns:p14="http://schemas.microsoft.com/office/powerpoint/2010/main" val="2537711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4.</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实验者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简单实验</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107504" y="1220398"/>
            <a:ext cx="8928992" cy="5729437"/>
          </a:xfrm>
          <a:prstGeom prst="rect">
            <a:avLst/>
          </a:prstGeom>
        </p:spPr>
      </p:pic>
      <p:sp>
        <p:nvSpPr>
          <p:cNvPr id="4" name="矩形 3"/>
          <p:cNvSpPr/>
          <p:nvPr/>
        </p:nvSpPr>
        <p:spPr>
          <a:xfrm>
            <a:off x="107504" y="4085860"/>
            <a:ext cx="4392488" cy="2295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1560" y="5013176"/>
            <a:ext cx="2736304" cy="400110"/>
          </a:xfrm>
          <a:prstGeom prst="rect">
            <a:avLst/>
          </a:prstGeom>
          <a:noFill/>
        </p:spPr>
        <p:txBody>
          <a:bodyPr wrap="square" rtlCol="0">
            <a:spAutoFit/>
          </a:bodyPr>
          <a:lstStyle/>
          <a:p>
            <a:r>
              <a:rPr lang="zh-CN" altLang="en-US" sz="2000" b="1" dirty="0" smtClean="0"/>
              <a:t>导入一批数据集</a:t>
            </a:r>
            <a:endParaRPr lang="zh-CN" altLang="en-US" sz="2000" b="1" dirty="0"/>
          </a:p>
        </p:txBody>
      </p:sp>
      <p:sp>
        <p:nvSpPr>
          <p:cNvPr id="7" name="矩形 6"/>
          <p:cNvSpPr/>
          <p:nvPr/>
        </p:nvSpPr>
        <p:spPr>
          <a:xfrm>
            <a:off x="4689748" y="4005064"/>
            <a:ext cx="4392488" cy="2295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193804" y="4932380"/>
            <a:ext cx="2736304" cy="400110"/>
          </a:xfrm>
          <a:prstGeom prst="rect">
            <a:avLst/>
          </a:prstGeom>
          <a:noFill/>
        </p:spPr>
        <p:txBody>
          <a:bodyPr wrap="square" rtlCol="0">
            <a:spAutoFit/>
          </a:bodyPr>
          <a:lstStyle/>
          <a:p>
            <a:r>
              <a:rPr lang="zh-CN" altLang="en-US" sz="2000" b="1" dirty="0" smtClean="0"/>
              <a:t>导入一批算法</a:t>
            </a:r>
            <a:endParaRPr lang="zh-CN" altLang="en-US" sz="2000" b="1" dirty="0"/>
          </a:p>
        </p:txBody>
      </p:sp>
    </p:spTree>
    <p:extLst>
      <p:ext uri="{BB962C8B-B14F-4D97-AF65-F5344CB8AC3E}">
        <p14:creationId xmlns:p14="http://schemas.microsoft.com/office/powerpoint/2010/main" val="1345403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4.</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实验者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简单实验</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418260" y="1484784"/>
            <a:ext cx="8424936" cy="5078364"/>
          </a:xfrm>
          <a:prstGeom prst="rect">
            <a:avLst/>
          </a:prstGeom>
        </p:spPr>
      </p:pic>
    </p:spTree>
    <p:extLst>
      <p:ext uri="{BB962C8B-B14F-4D97-AF65-F5344CB8AC3E}">
        <p14:creationId xmlns:p14="http://schemas.microsoft.com/office/powerpoint/2010/main" val="20422108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4.</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实验者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聚类器比较</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418260" y="1220398"/>
            <a:ext cx="8186188" cy="5458869"/>
          </a:xfrm>
          <a:prstGeom prst="rect">
            <a:avLst/>
          </a:prstGeom>
        </p:spPr>
      </p:pic>
    </p:spTree>
    <p:extLst>
      <p:ext uri="{BB962C8B-B14F-4D97-AF65-F5344CB8AC3E}">
        <p14:creationId xmlns:p14="http://schemas.microsoft.com/office/powerpoint/2010/main" val="2300285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r>
              <a:rPr lang="zh-CN" altLang="en-US" sz="2400" dirty="0" smtClean="0">
                <a:solidFill>
                  <a:srgbClr val="0563B8"/>
                </a:solidFill>
                <a:latin typeface="Century Gothic" pitchFamily="34" charset="0"/>
                <a:cs typeface="Arial" pitchFamily="34" charset="0"/>
              </a:rPr>
              <a:t>数据格式</a:t>
            </a:r>
            <a:r>
              <a:rPr lang="en-US" altLang="zh-CN" sz="2400" dirty="0" smtClean="0">
                <a:solidFill>
                  <a:srgbClr val="0563B8"/>
                </a:solidFill>
                <a:latin typeface="Century Gothic" pitchFamily="34" charset="0"/>
                <a:cs typeface="Arial" pitchFamily="34" charset="0"/>
              </a:rPr>
              <a:t>——</a:t>
            </a:r>
            <a:r>
              <a:rPr lang="en-US" altLang="zh-CN" sz="2400" dirty="0" err="1" smtClean="0">
                <a:solidFill>
                  <a:srgbClr val="0563B8"/>
                </a:solidFill>
                <a:latin typeface="Century Gothic" pitchFamily="34" charset="0"/>
                <a:cs typeface="Arial" pitchFamily="34" charset="0"/>
              </a:rPr>
              <a:t>arff</a:t>
            </a:r>
            <a:r>
              <a:rPr lang="zh-CN" altLang="en-US" sz="2400" dirty="0" smtClean="0">
                <a:solidFill>
                  <a:srgbClr val="0563B8"/>
                </a:solidFill>
                <a:latin typeface="Century Gothic" pitchFamily="34" charset="0"/>
                <a:cs typeface="Arial" pitchFamily="34" charset="0"/>
              </a:rPr>
              <a:t>文件</a:t>
            </a:r>
            <a:endParaRPr lang="en-US" altLang="zh-CN" sz="2400" dirty="0">
              <a:solidFill>
                <a:srgbClr val="0563B8"/>
              </a:solidFill>
              <a:latin typeface="Century Gothic" pitchFamily="34" charset="0"/>
              <a:cs typeface="Arial" pitchFamily="34" charset="0"/>
            </a:endParaRPr>
          </a:p>
        </p:txBody>
      </p:sp>
      <p:pic>
        <p:nvPicPr>
          <p:cNvPr id="819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56792"/>
            <a:ext cx="4924368" cy="41044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20072" y="2276872"/>
            <a:ext cx="3528392" cy="2943306"/>
          </a:xfrm>
          <a:prstGeom prst="rect">
            <a:avLst/>
          </a:prstGeom>
        </p:spPr>
        <p:txBody>
          <a:bodyPr wrap="square">
            <a:spAutoFit/>
          </a:bodyPr>
          <a:lstStyle/>
          <a:p>
            <a:pPr>
              <a:lnSpc>
                <a:spcPct val="150000"/>
              </a:lnSpc>
              <a:buFont typeface="+mj-lt"/>
              <a:buAutoNum type="arabicPeriod"/>
            </a:pPr>
            <a:r>
              <a:rPr lang="zh-CN" altLang="en-US" dirty="0">
                <a:solidFill>
                  <a:srgbClr val="000000"/>
                </a:solidFill>
                <a:latin typeface="Verdana" panose="020B0604030504040204" pitchFamily="34" charset="0"/>
              </a:rPr>
              <a:t>注释，</a:t>
            </a:r>
            <a:r>
              <a:rPr lang="en-US" altLang="zh-CN" dirty="0">
                <a:solidFill>
                  <a:srgbClr val="000000"/>
                </a:solidFill>
                <a:latin typeface="Verdana" panose="020B0604030504040204" pitchFamily="34" charset="0"/>
              </a:rPr>
              <a:t>comment</a:t>
            </a:r>
          </a:p>
          <a:p>
            <a:pPr>
              <a:lnSpc>
                <a:spcPct val="150000"/>
              </a:lnSpc>
              <a:buFont typeface="+mj-lt"/>
              <a:buAutoNum type="arabicPeriod"/>
            </a:pPr>
            <a:r>
              <a:rPr lang="zh-CN" altLang="en-US" dirty="0">
                <a:solidFill>
                  <a:srgbClr val="000000"/>
                </a:solidFill>
                <a:latin typeface="Verdana" panose="020B0604030504040204" pitchFamily="34" charset="0"/>
              </a:rPr>
              <a:t>数据集名称，</a:t>
            </a:r>
            <a:r>
              <a:rPr lang="en-US" altLang="zh-CN" dirty="0">
                <a:solidFill>
                  <a:srgbClr val="000000"/>
                </a:solidFill>
                <a:latin typeface="Verdana" panose="020B0604030504040204" pitchFamily="34" charset="0"/>
              </a:rPr>
              <a:t>relation</a:t>
            </a:r>
          </a:p>
          <a:p>
            <a:pPr>
              <a:lnSpc>
                <a:spcPct val="150000"/>
              </a:lnSpc>
              <a:buFont typeface="+mj-lt"/>
              <a:buAutoNum type="arabicPeriod"/>
            </a:pPr>
            <a:r>
              <a:rPr lang="zh-CN" altLang="en-US" dirty="0">
                <a:solidFill>
                  <a:srgbClr val="000000"/>
                </a:solidFill>
                <a:latin typeface="Verdana" panose="020B0604030504040204" pitchFamily="34" charset="0"/>
              </a:rPr>
              <a:t>属性，</a:t>
            </a:r>
            <a:r>
              <a:rPr lang="en-US" altLang="zh-CN" dirty="0">
                <a:solidFill>
                  <a:srgbClr val="000000"/>
                </a:solidFill>
                <a:latin typeface="Verdana" panose="020B0604030504040204" pitchFamily="34" charset="0"/>
              </a:rPr>
              <a:t>attribute</a:t>
            </a:r>
            <a:r>
              <a:rPr lang="zh-CN" altLang="en-US" dirty="0">
                <a:solidFill>
                  <a:srgbClr val="000000"/>
                </a:solidFill>
                <a:latin typeface="Verdana" panose="020B0604030504040204" pitchFamily="34" charset="0"/>
              </a:rPr>
              <a:t>，相当于列</a:t>
            </a:r>
          </a:p>
          <a:p>
            <a:pPr>
              <a:lnSpc>
                <a:spcPct val="150000"/>
              </a:lnSpc>
              <a:buFont typeface="+mj-lt"/>
              <a:buAutoNum type="arabicPeriod"/>
            </a:pPr>
            <a:r>
              <a:rPr lang="zh-CN" altLang="en-US" dirty="0">
                <a:solidFill>
                  <a:srgbClr val="000000"/>
                </a:solidFill>
                <a:latin typeface="Verdana" panose="020B0604030504040204" pitchFamily="34" charset="0"/>
              </a:rPr>
              <a:t>数据，每行是一个实例，每一行中的每个字段用逗号隔开，字符串在引号中间，也可以是数字或枚举</a:t>
            </a:r>
            <a:endParaRPr lang="zh-CN" altLang="en-US" b="0" i="0" dirty="0">
              <a:solidFill>
                <a:srgbClr val="000000"/>
              </a:solidFill>
              <a:effectLst/>
              <a:latin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4.</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实验者</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聚类器比较</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3" name="图片 2"/>
          <p:cNvPicPr>
            <a:picLocks noChangeAspect="1"/>
          </p:cNvPicPr>
          <p:nvPr/>
        </p:nvPicPr>
        <p:blipFill>
          <a:blip r:embed="rId3"/>
          <a:stretch>
            <a:fillRect/>
          </a:stretch>
        </p:blipFill>
        <p:spPr>
          <a:xfrm>
            <a:off x="179513" y="1223474"/>
            <a:ext cx="8964488" cy="5517894"/>
          </a:xfrm>
          <a:prstGeom prst="rect">
            <a:avLst/>
          </a:prstGeom>
        </p:spPr>
      </p:pic>
    </p:spTree>
    <p:extLst>
      <p:ext uri="{BB962C8B-B14F-4D97-AF65-F5344CB8AC3E}">
        <p14:creationId xmlns:p14="http://schemas.microsoft.com/office/powerpoint/2010/main" val="17175799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文本分类</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418260" y="1255050"/>
            <a:ext cx="8486796" cy="5444646"/>
          </a:xfrm>
          <a:prstGeom prst="rect">
            <a:avLst/>
          </a:prstGeom>
        </p:spPr>
      </p:pic>
      <p:sp>
        <p:nvSpPr>
          <p:cNvPr id="6" name="矩形 5"/>
          <p:cNvSpPr/>
          <p:nvPr/>
        </p:nvSpPr>
        <p:spPr>
          <a:xfrm>
            <a:off x="1259632" y="1916832"/>
            <a:ext cx="748883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148064" y="2289200"/>
            <a:ext cx="1512168" cy="369332"/>
          </a:xfrm>
          <a:prstGeom prst="rect">
            <a:avLst/>
          </a:prstGeom>
          <a:noFill/>
        </p:spPr>
        <p:txBody>
          <a:bodyPr wrap="square" rtlCol="0">
            <a:spAutoFit/>
          </a:bodyPr>
          <a:lstStyle/>
          <a:p>
            <a:r>
              <a:rPr lang="zh-CN" altLang="en-US" dirty="0" smtClean="0">
                <a:solidFill>
                  <a:srgbClr val="FF0000"/>
                </a:solidFill>
              </a:rPr>
              <a:t>元分类器</a:t>
            </a:r>
            <a:endParaRPr lang="zh-CN" altLang="en-US" dirty="0">
              <a:solidFill>
                <a:srgbClr val="FF0000"/>
              </a:solidFill>
            </a:endParaRPr>
          </a:p>
        </p:txBody>
      </p:sp>
      <p:pic>
        <p:nvPicPr>
          <p:cNvPr id="9" name="图片 8"/>
          <p:cNvPicPr>
            <a:picLocks noChangeAspect="1"/>
          </p:cNvPicPr>
          <p:nvPr/>
        </p:nvPicPr>
        <p:blipFill>
          <a:blip r:embed="rId4"/>
          <a:stretch>
            <a:fillRect/>
          </a:stretch>
        </p:blipFill>
        <p:spPr>
          <a:xfrm>
            <a:off x="1781338" y="1401702"/>
            <a:ext cx="5760640" cy="5151341"/>
          </a:xfrm>
          <a:prstGeom prst="rect">
            <a:avLst/>
          </a:prstGeom>
        </p:spPr>
      </p:pic>
    </p:spTree>
    <p:extLst>
      <p:ext uri="{BB962C8B-B14F-4D97-AF65-F5344CB8AC3E}">
        <p14:creationId xmlns:p14="http://schemas.microsoft.com/office/powerpoint/2010/main" val="5208299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5301208"/>
            <a:ext cx="8712968" cy="1200329"/>
          </a:xfrm>
          <a:prstGeom prst="rect">
            <a:avLst/>
          </a:prstGeom>
        </p:spPr>
        <p:txBody>
          <a:bodyPr wrap="square">
            <a:spAutoFit/>
          </a:bodyPr>
          <a:lstStyle/>
          <a:p>
            <a:r>
              <a:rPr lang="zh-CN" altLang="en-US" dirty="0" smtClean="0"/>
              <a:t>为We</a:t>
            </a:r>
            <a:r>
              <a:rPr lang="en-US" altLang="zh-CN" dirty="0" err="1" smtClean="0"/>
              <a:t>ka</a:t>
            </a:r>
            <a:r>
              <a:rPr lang="zh-CN" altLang="en-US" dirty="0" smtClean="0"/>
              <a:t>集成CPython。 </a:t>
            </a:r>
            <a:r>
              <a:rPr lang="zh-CN" altLang="en-US" dirty="0"/>
              <a:t>Python版本2.7.x或更高版本是必需的。 还需要在python中安装以下软件包：numpy，pandas，matplotlib和scikit-learn。 这个包提供了一个包装分类器和聚类器，它们之间包含60多个</a:t>
            </a:r>
            <a:r>
              <a:rPr lang="zh-CN" altLang="en-US" dirty="0" smtClean="0"/>
              <a:t>scikit</a:t>
            </a:r>
            <a:r>
              <a:rPr lang="en-US" altLang="zh-CN" dirty="0" smtClean="0"/>
              <a:t>-learn</a:t>
            </a:r>
            <a:r>
              <a:rPr lang="zh-CN" altLang="en-US" dirty="0" smtClean="0"/>
              <a:t>算法</a:t>
            </a:r>
            <a:r>
              <a:rPr lang="zh-CN" altLang="en-US" dirty="0"/>
              <a:t>。 它还为Knowlege Flow提供了一个通用脚本步骤，同时为Explorer和Knowledge Flow提供了脚本插件环境。</a:t>
            </a:r>
          </a:p>
        </p:txBody>
      </p:sp>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899592" y="1295266"/>
            <a:ext cx="6757390" cy="3859065"/>
          </a:xfrm>
          <a:prstGeom prst="rect">
            <a:avLst/>
          </a:prstGeom>
        </p:spPr>
      </p:pic>
    </p:spTree>
    <p:extLst>
      <p:ext uri="{BB962C8B-B14F-4D97-AF65-F5344CB8AC3E}">
        <p14:creationId xmlns:p14="http://schemas.microsoft.com/office/powerpoint/2010/main" val="40601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418259" y="1340768"/>
            <a:ext cx="8012479" cy="2664296"/>
          </a:xfrm>
          <a:prstGeom prst="rect">
            <a:avLst/>
          </a:prstGeom>
        </p:spPr>
      </p:pic>
      <p:pic>
        <p:nvPicPr>
          <p:cNvPr id="5" name="图片 4"/>
          <p:cNvPicPr>
            <a:picLocks noChangeAspect="1"/>
          </p:cNvPicPr>
          <p:nvPr/>
        </p:nvPicPr>
        <p:blipFill>
          <a:blip r:embed="rId4"/>
          <a:stretch>
            <a:fillRect/>
          </a:stretch>
        </p:blipFill>
        <p:spPr>
          <a:xfrm>
            <a:off x="323528" y="4149080"/>
            <a:ext cx="8622853" cy="1872208"/>
          </a:xfrm>
          <a:prstGeom prst="rect">
            <a:avLst/>
          </a:prstGeom>
        </p:spPr>
      </p:pic>
      <p:cxnSp>
        <p:nvCxnSpPr>
          <p:cNvPr id="7" name="直接连接符 6"/>
          <p:cNvCxnSpPr/>
          <p:nvPr/>
        </p:nvCxnSpPr>
        <p:spPr>
          <a:xfrm>
            <a:off x="1979712" y="5085184"/>
            <a:ext cx="662473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a:off x="3563888" y="4797152"/>
            <a:ext cx="511256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接连接符 10"/>
          <p:cNvCxnSpPr>
            <a:stCxn id="5" idx="1"/>
          </p:cNvCxnSpPr>
          <p:nvPr/>
        </p:nvCxnSpPr>
        <p:spPr>
          <a:xfrm>
            <a:off x="323528" y="5085184"/>
            <a:ext cx="158417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a:off x="179512" y="5445224"/>
            <a:ext cx="13681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9092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5" name="图片 4"/>
          <p:cNvPicPr>
            <a:picLocks noChangeAspect="1"/>
          </p:cNvPicPr>
          <p:nvPr/>
        </p:nvPicPr>
        <p:blipFill>
          <a:blip r:embed="rId3"/>
          <a:stretch>
            <a:fillRect/>
          </a:stretch>
        </p:blipFill>
        <p:spPr>
          <a:xfrm>
            <a:off x="179512" y="1340768"/>
            <a:ext cx="8784976" cy="5517232"/>
          </a:xfrm>
          <a:prstGeom prst="rect">
            <a:avLst/>
          </a:prstGeom>
        </p:spPr>
      </p:pic>
    </p:spTree>
    <p:extLst>
      <p:ext uri="{BB962C8B-B14F-4D97-AF65-F5344CB8AC3E}">
        <p14:creationId xmlns:p14="http://schemas.microsoft.com/office/powerpoint/2010/main" val="22121090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268761"/>
            <a:ext cx="9144000" cy="5589240"/>
          </a:xfrm>
          <a:prstGeom prst="rect">
            <a:avLst/>
          </a:prstGeom>
        </p:spPr>
      </p:pic>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sp>
        <p:nvSpPr>
          <p:cNvPr id="4" name="文本框 3"/>
          <p:cNvSpPr txBox="1"/>
          <p:nvPr/>
        </p:nvSpPr>
        <p:spPr>
          <a:xfrm>
            <a:off x="1907704" y="3933056"/>
            <a:ext cx="1224136" cy="2308324"/>
          </a:xfrm>
          <a:prstGeom prst="rect">
            <a:avLst/>
          </a:prstGeom>
          <a:noFill/>
        </p:spPr>
        <p:txBody>
          <a:bodyPr wrap="square" rtlCol="0">
            <a:spAutoFit/>
          </a:bodyPr>
          <a:lstStyle/>
          <a:p>
            <a:r>
              <a:rPr lang="zh-CN" altLang="en-US" dirty="0" smtClean="0">
                <a:solidFill>
                  <a:srgbClr val="FF0000"/>
                </a:solidFill>
              </a:rPr>
              <a:t>日期</a:t>
            </a:r>
            <a:endParaRPr lang="en-US" altLang="zh-CN" dirty="0" smtClean="0">
              <a:solidFill>
                <a:srgbClr val="FF0000"/>
              </a:solidFill>
            </a:endParaRPr>
          </a:p>
          <a:p>
            <a:r>
              <a:rPr lang="zh-CN" altLang="en-US" dirty="0" smtClean="0">
                <a:solidFill>
                  <a:srgbClr val="FF0000"/>
                </a:solidFill>
              </a:rPr>
              <a:t>开盘价</a:t>
            </a:r>
            <a:endParaRPr lang="en-US" altLang="zh-CN" dirty="0" smtClean="0">
              <a:solidFill>
                <a:srgbClr val="FF0000"/>
              </a:solidFill>
            </a:endParaRPr>
          </a:p>
          <a:p>
            <a:r>
              <a:rPr lang="zh-CN" altLang="en-US" dirty="0" smtClean="0">
                <a:solidFill>
                  <a:srgbClr val="FF0000"/>
                </a:solidFill>
              </a:rPr>
              <a:t>最高价</a:t>
            </a:r>
            <a:endParaRPr lang="en-US" altLang="zh-CN" dirty="0" smtClean="0">
              <a:solidFill>
                <a:srgbClr val="FF0000"/>
              </a:solidFill>
            </a:endParaRPr>
          </a:p>
          <a:p>
            <a:r>
              <a:rPr lang="zh-CN" altLang="en-US" dirty="0" smtClean="0">
                <a:solidFill>
                  <a:srgbClr val="FF0000"/>
                </a:solidFill>
              </a:rPr>
              <a:t>最低价</a:t>
            </a:r>
            <a:endParaRPr lang="en-US" altLang="zh-CN" dirty="0" smtClean="0">
              <a:solidFill>
                <a:srgbClr val="FF0000"/>
              </a:solidFill>
            </a:endParaRPr>
          </a:p>
          <a:p>
            <a:r>
              <a:rPr lang="zh-CN" altLang="en-US" dirty="0" smtClean="0">
                <a:solidFill>
                  <a:srgbClr val="FF0000"/>
                </a:solidFill>
              </a:rPr>
              <a:t>收盘价</a:t>
            </a:r>
            <a:endParaRPr lang="en-US" altLang="zh-CN" dirty="0" smtClean="0">
              <a:solidFill>
                <a:srgbClr val="FF0000"/>
              </a:solidFill>
            </a:endParaRPr>
          </a:p>
          <a:p>
            <a:r>
              <a:rPr lang="zh-CN" altLang="en-US" dirty="0" smtClean="0">
                <a:solidFill>
                  <a:srgbClr val="FF0000"/>
                </a:solidFill>
              </a:rPr>
              <a:t>成交量</a:t>
            </a:r>
            <a:endParaRPr lang="en-US" altLang="zh-CN" dirty="0" smtClean="0">
              <a:solidFill>
                <a:srgbClr val="FF0000"/>
              </a:solidFill>
            </a:endParaRPr>
          </a:p>
          <a:p>
            <a:r>
              <a:rPr lang="zh-CN" altLang="en-US" dirty="0" smtClean="0">
                <a:solidFill>
                  <a:srgbClr val="FF0000"/>
                </a:solidFill>
              </a:rPr>
              <a:t>调整后的收盘价</a:t>
            </a:r>
            <a:endParaRPr lang="zh-CN" altLang="en-US" dirty="0">
              <a:solidFill>
                <a:srgbClr val="FF0000"/>
              </a:solidFill>
            </a:endParaRPr>
          </a:p>
        </p:txBody>
      </p:sp>
    </p:spTree>
    <p:extLst>
      <p:ext uri="{BB962C8B-B14F-4D97-AF65-F5344CB8AC3E}">
        <p14:creationId xmlns:p14="http://schemas.microsoft.com/office/powerpoint/2010/main" val="21976997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5" name="图片 4"/>
          <p:cNvPicPr>
            <a:picLocks noChangeAspect="1"/>
          </p:cNvPicPr>
          <p:nvPr/>
        </p:nvPicPr>
        <p:blipFill>
          <a:blip r:embed="rId3"/>
          <a:stretch>
            <a:fillRect/>
          </a:stretch>
        </p:blipFill>
        <p:spPr>
          <a:xfrm>
            <a:off x="179512" y="1220399"/>
            <a:ext cx="8640960" cy="5637602"/>
          </a:xfrm>
          <a:prstGeom prst="rect">
            <a:avLst/>
          </a:prstGeom>
        </p:spPr>
      </p:pic>
    </p:spTree>
    <p:extLst>
      <p:ext uri="{BB962C8B-B14F-4D97-AF65-F5344CB8AC3E}">
        <p14:creationId xmlns:p14="http://schemas.microsoft.com/office/powerpoint/2010/main" val="1989973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323528" y="1844824"/>
            <a:ext cx="8426011" cy="4032448"/>
          </a:xfrm>
          <a:prstGeom prst="rect">
            <a:avLst/>
          </a:prstGeom>
        </p:spPr>
      </p:pic>
    </p:spTree>
    <p:extLst>
      <p:ext uri="{BB962C8B-B14F-4D97-AF65-F5344CB8AC3E}">
        <p14:creationId xmlns:p14="http://schemas.microsoft.com/office/powerpoint/2010/main" val="29204540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260" y="758733"/>
            <a:ext cx="66740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5.</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复杂应用</a:t>
            </a:r>
            <a:r>
              <a:rPr kumimoji="0" lang="en-US" altLang="zh-CN"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a:t>
            </a:r>
            <a:r>
              <a:rPr kumimoji="0" lang="zh-CN" altLang="en-US" sz="2400" b="0" i="0" u="none" strike="noStrike" kern="1200" cap="none" spc="0" normalizeH="0" baseline="0" noProof="0" dirty="0" smtClean="0">
                <a:ln>
                  <a:noFill/>
                </a:ln>
                <a:solidFill>
                  <a:srgbClr val="0563B8"/>
                </a:solidFill>
                <a:effectLst/>
                <a:uLnTx/>
                <a:uFillTx/>
                <a:latin typeface="微软雅黑" pitchFamily="34" charset="-122"/>
                <a:ea typeface="微软雅黑" pitchFamily="34" charset="-122"/>
                <a:cs typeface="Arial" pitchFamily="34" charset="0"/>
              </a:rPr>
              <a:t>时间序列分析及预测</a:t>
            </a:r>
            <a:endParaRPr kumimoji="0" lang="en-US" altLang="zh-CN" sz="2400" b="0" i="0" u="none" strike="noStrike" kern="1200" cap="none" spc="0" normalizeH="0" baseline="0" noProof="0" dirty="0">
              <a:ln>
                <a:noFill/>
              </a:ln>
              <a:solidFill>
                <a:srgbClr val="0563B8"/>
              </a:solidFill>
              <a:effectLst/>
              <a:uLnTx/>
              <a:uFillTx/>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0" y="1772816"/>
            <a:ext cx="8956571" cy="3672408"/>
          </a:xfrm>
          <a:prstGeom prst="rect">
            <a:avLst/>
          </a:prstGeom>
        </p:spPr>
      </p:pic>
    </p:spTree>
    <p:extLst>
      <p:ext uri="{BB962C8B-B14F-4D97-AF65-F5344CB8AC3E}">
        <p14:creationId xmlns:p14="http://schemas.microsoft.com/office/powerpoint/2010/main" val="18416059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a:off x="418260" y="758733"/>
            <a:ext cx="4873820" cy="461665"/>
          </a:xfrm>
          <a:prstGeom prst="rect">
            <a:avLst/>
          </a:prstGeom>
        </p:spPr>
        <p:txBody>
          <a:bodyPr wrap="square">
            <a:spAutoFit/>
          </a:bodyPr>
          <a:lstStyle/>
          <a:p>
            <a:r>
              <a:rPr lang="en-US" altLang="zh-CN" sz="2400" dirty="0" smtClean="0">
                <a:solidFill>
                  <a:srgbClr val="0563B8"/>
                </a:solidFill>
                <a:latin typeface="微软雅黑" pitchFamily="34" charset="-122"/>
                <a:ea typeface="微软雅黑" pitchFamily="34" charset="-122"/>
                <a:cs typeface="Arial" pitchFamily="34" charset="0"/>
              </a:rPr>
              <a:t>6.</a:t>
            </a:r>
            <a:r>
              <a:rPr lang="zh-CN" altLang="en-US" sz="2400" dirty="0" smtClean="0">
                <a:solidFill>
                  <a:srgbClr val="0563B8"/>
                </a:solidFill>
                <a:latin typeface="微软雅黑" pitchFamily="34" charset="-122"/>
                <a:ea typeface="微软雅黑" pitchFamily="34" charset="-122"/>
                <a:cs typeface="Arial" pitchFamily="34" charset="0"/>
              </a:rPr>
              <a:t>构建自己的分类器</a:t>
            </a:r>
            <a:r>
              <a:rPr lang="en-US" altLang="zh-CN" sz="2400" dirty="0" smtClean="0">
                <a:solidFill>
                  <a:srgbClr val="0563B8"/>
                </a:solidFill>
                <a:latin typeface="微软雅黑" pitchFamily="34" charset="-122"/>
                <a:ea typeface="微软雅黑" pitchFamily="34" charset="-122"/>
                <a:cs typeface="Arial" pitchFamily="34" charset="0"/>
              </a:rPr>
              <a:t>——</a:t>
            </a:r>
            <a:r>
              <a:rPr lang="zh-CN" altLang="en-US" sz="2400" dirty="0" smtClean="0">
                <a:solidFill>
                  <a:srgbClr val="0563B8"/>
                </a:solidFill>
                <a:latin typeface="微软雅黑" pitchFamily="34" charset="-122"/>
                <a:ea typeface="微软雅黑" pitchFamily="34" charset="-122"/>
                <a:cs typeface="Arial" pitchFamily="34" charset="0"/>
              </a:rPr>
              <a:t>直接</a:t>
            </a:r>
            <a:r>
              <a:rPr lang="zh-CN" altLang="en-US" sz="2400" dirty="0" smtClean="0">
                <a:solidFill>
                  <a:srgbClr val="0563B8"/>
                </a:solidFill>
                <a:latin typeface="微软雅黑" pitchFamily="34" charset="-122"/>
                <a:ea typeface="微软雅黑" pitchFamily="34" charset="-122"/>
                <a:cs typeface="Arial" pitchFamily="34" charset="0"/>
              </a:rPr>
              <a:t>添加</a:t>
            </a:r>
            <a:endParaRPr lang="en-US" altLang="zh-CN" sz="2400" dirty="0">
              <a:solidFill>
                <a:srgbClr val="0563B8"/>
              </a:solidFill>
              <a:latin typeface="微软雅黑" pitchFamily="34" charset="-122"/>
              <a:ea typeface="微软雅黑" pitchFamily="34" charset="-122"/>
              <a:cs typeface="Arial" pitchFamily="34" charset="0"/>
            </a:endParaRPr>
          </a:p>
        </p:txBody>
      </p:sp>
      <p:pic>
        <p:nvPicPr>
          <p:cNvPr id="2" name="图片 1"/>
          <p:cNvPicPr>
            <a:picLocks noChangeAspect="1"/>
          </p:cNvPicPr>
          <p:nvPr/>
        </p:nvPicPr>
        <p:blipFill>
          <a:blip r:embed="rId3"/>
          <a:stretch>
            <a:fillRect/>
          </a:stretch>
        </p:blipFill>
        <p:spPr>
          <a:xfrm>
            <a:off x="683568" y="1340768"/>
            <a:ext cx="3209524" cy="5123809"/>
          </a:xfrm>
          <a:prstGeom prst="rect">
            <a:avLst/>
          </a:prstGeom>
        </p:spPr>
      </p:pic>
      <p:sp>
        <p:nvSpPr>
          <p:cNvPr id="3" name="文本框 2"/>
          <p:cNvSpPr txBox="1"/>
          <p:nvPr/>
        </p:nvSpPr>
        <p:spPr>
          <a:xfrm>
            <a:off x="4572000" y="1916832"/>
            <a:ext cx="3168352" cy="2554545"/>
          </a:xfrm>
          <a:prstGeom prst="rect">
            <a:avLst/>
          </a:prstGeom>
          <a:noFill/>
        </p:spPr>
        <p:txBody>
          <a:bodyPr wrap="square" rtlCol="0">
            <a:spAutoFit/>
          </a:bodyPr>
          <a:lstStyle/>
          <a:p>
            <a:r>
              <a:rPr lang="zh-CN" altLang="en-US" sz="3200" dirty="0" smtClean="0"/>
              <a:t>在原有的</a:t>
            </a:r>
            <a:r>
              <a:rPr lang="en-US" altLang="zh-CN" sz="3200" dirty="0" smtClean="0"/>
              <a:t>package</a:t>
            </a:r>
            <a:r>
              <a:rPr lang="zh-CN" altLang="en-US" sz="3200" dirty="0" smtClean="0"/>
              <a:t>的下面添加自己的</a:t>
            </a:r>
            <a:r>
              <a:rPr lang="en-US" altLang="zh-CN" sz="3200" dirty="0" smtClean="0"/>
              <a:t>java</a:t>
            </a:r>
            <a:r>
              <a:rPr lang="zh-CN" altLang="en-US" sz="3200" dirty="0" smtClean="0"/>
              <a:t>类文件，只要满足其接口和语法要求即可</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1.Weka</a:t>
            </a:r>
            <a:r>
              <a:rPr kumimoji="0" lang="zh-CN" altLang="en-US"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简介</a:t>
            </a: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a:t>
            </a:r>
            <a:r>
              <a:rPr kumimoji="0" lang="en-US" altLang="zh-CN" sz="2400" b="0" i="0" u="none" strike="noStrike" kern="1200" cap="none" spc="0" normalizeH="0" baseline="0" noProof="0" dirty="0" err="1" smtClean="0">
                <a:ln>
                  <a:noFill/>
                </a:ln>
                <a:solidFill>
                  <a:srgbClr val="0563B8"/>
                </a:solidFill>
                <a:effectLst/>
                <a:uLnTx/>
                <a:uFillTx/>
                <a:latin typeface="Century Gothic" pitchFamily="34" charset="0"/>
                <a:ea typeface="宋体" panose="02010600030101010101" pitchFamily="2" charset="-122"/>
                <a:cs typeface="Arial" pitchFamily="34" charset="0"/>
              </a:rPr>
              <a:t>Python+weka</a:t>
            </a:r>
            <a:endParaRPr kumimoji="0" lang="en-US" altLang="zh-CN" sz="2400" b="0" i="0" u="none" strike="noStrike" kern="1200" cap="none" spc="0" normalizeH="0" baseline="0" noProof="0" dirty="0">
              <a:ln>
                <a:noFill/>
              </a:ln>
              <a:solidFill>
                <a:srgbClr val="0563B8"/>
              </a:solidFill>
              <a:effectLst/>
              <a:uLnTx/>
              <a:uFillTx/>
              <a:latin typeface="Century Gothic" pitchFamily="34" charset="0"/>
              <a:ea typeface="宋体" panose="02010600030101010101" pitchFamily="2" charset="-122"/>
              <a:cs typeface="Arial" pitchFamily="34" charset="0"/>
            </a:endParaRPr>
          </a:p>
        </p:txBody>
      </p:sp>
      <p:pic>
        <p:nvPicPr>
          <p:cNvPr id="2" name="图片 1"/>
          <p:cNvPicPr>
            <a:picLocks noChangeAspect="1"/>
          </p:cNvPicPr>
          <p:nvPr/>
        </p:nvPicPr>
        <p:blipFill>
          <a:blip r:embed="rId3"/>
          <a:stretch>
            <a:fillRect/>
          </a:stretch>
        </p:blipFill>
        <p:spPr>
          <a:xfrm>
            <a:off x="418260" y="1124744"/>
            <a:ext cx="6818036" cy="5544616"/>
          </a:xfrm>
          <a:prstGeom prst="rect">
            <a:avLst/>
          </a:prstGeom>
        </p:spPr>
      </p:pic>
      <p:pic>
        <p:nvPicPr>
          <p:cNvPr id="3" name="图片 2"/>
          <p:cNvPicPr>
            <a:picLocks noChangeAspect="1"/>
          </p:cNvPicPr>
          <p:nvPr/>
        </p:nvPicPr>
        <p:blipFill>
          <a:blip r:embed="rId4"/>
          <a:stretch>
            <a:fillRect/>
          </a:stretch>
        </p:blipFill>
        <p:spPr>
          <a:xfrm>
            <a:off x="446984" y="1220398"/>
            <a:ext cx="8517504" cy="5609445"/>
          </a:xfrm>
          <a:prstGeom prst="rect">
            <a:avLst/>
          </a:prstGeom>
        </p:spPr>
      </p:pic>
      <p:pic>
        <p:nvPicPr>
          <p:cNvPr id="5" name="图片 4"/>
          <p:cNvPicPr>
            <a:picLocks noChangeAspect="1"/>
          </p:cNvPicPr>
          <p:nvPr/>
        </p:nvPicPr>
        <p:blipFill>
          <a:blip r:embed="rId5"/>
          <a:stretch>
            <a:fillRect/>
          </a:stretch>
        </p:blipFill>
        <p:spPr>
          <a:xfrm>
            <a:off x="459064" y="1124744"/>
            <a:ext cx="8217392" cy="5544616"/>
          </a:xfrm>
          <a:prstGeom prst="rect">
            <a:avLst/>
          </a:prstGeom>
        </p:spPr>
      </p:pic>
    </p:spTree>
    <p:extLst>
      <p:ext uri="{BB962C8B-B14F-4D97-AF65-F5344CB8AC3E}">
        <p14:creationId xmlns:p14="http://schemas.microsoft.com/office/powerpoint/2010/main" val="3091869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418260" y="758733"/>
            <a:ext cx="3829704" cy="830997"/>
          </a:xfrm>
          <a:prstGeom prst="rect">
            <a:avLst/>
          </a:prstGeom>
        </p:spPr>
        <p:txBody>
          <a:bodyPr wrap="square">
            <a:spAutoFit/>
          </a:bodyPr>
          <a:lstStyle/>
          <a:p>
            <a:r>
              <a:rPr lang="en-US" altLang="zh-CN" sz="2400" dirty="0" smtClean="0">
                <a:solidFill>
                  <a:srgbClr val="0563B8"/>
                </a:solidFill>
                <a:latin typeface="微软雅黑" pitchFamily="34" charset="-122"/>
                <a:ea typeface="微软雅黑" pitchFamily="34" charset="-122"/>
                <a:cs typeface="Arial" pitchFamily="34" charset="0"/>
              </a:rPr>
              <a:t>6. </a:t>
            </a:r>
            <a:r>
              <a:rPr lang="zh-CN" altLang="en-US" sz="2400" dirty="0" smtClean="0">
                <a:solidFill>
                  <a:srgbClr val="0563B8"/>
                </a:solidFill>
                <a:latin typeface="微软雅黑" pitchFamily="34" charset="-122"/>
                <a:ea typeface="微软雅黑" pitchFamily="34" charset="-122"/>
                <a:cs typeface="Arial" pitchFamily="34" charset="0"/>
              </a:rPr>
              <a:t>构建自己的分类器</a:t>
            </a:r>
            <a:r>
              <a:rPr lang="en-US" altLang="zh-CN" sz="2400" dirty="0" smtClean="0">
                <a:solidFill>
                  <a:srgbClr val="0563B8"/>
                </a:solidFill>
                <a:latin typeface="微软雅黑" pitchFamily="34" charset="-122"/>
                <a:ea typeface="微软雅黑" pitchFamily="34" charset="-122"/>
                <a:cs typeface="Arial" pitchFamily="34" charset="0"/>
              </a:rPr>
              <a:t>——</a:t>
            </a:r>
            <a:r>
              <a:rPr lang="zh-CN" altLang="en-US" sz="2400" dirty="0" smtClean="0">
                <a:solidFill>
                  <a:srgbClr val="0563B8"/>
                </a:solidFill>
                <a:latin typeface="微软雅黑" pitchFamily="34" charset="-122"/>
                <a:ea typeface="微软雅黑" pitchFamily="34" charset="-122"/>
                <a:cs typeface="Arial" pitchFamily="34" charset="0"/>
              </a:rPr>
              <a:t>建</a:t>
            </a:r>
            <a:r>
              <a:rPr lang="zh-CN" altLang="en-US" sz="2400" dirty="0" smtClean="0">
                <a:solidFill>
                  <a:srgbClr val="0563B8"/>
                </a:solidFill>
                <a:latin typeface="微软雅黑" pitchFamily="34" charset="-122"/>
                <a:ea typeface="微软雅黑" pitchFamily="34" charset="-122"/>
                <a:cs typeface="Arial" pitchFamily="34" charset="0"/>
              </a:rPr>
              <a:t>一个自己的包</a:t>
            </a:r>
            <a:endParaRPr lang="en-US" altLang="zh-CN" sz="2400" dirty="0">
              <a:solidFill>
                <a:srgbClr val="0563B8"/>
              </a:solidFill>
              <a:latin typeface="微软雅黑" pitchFamily="34" charset="-122"/>
              <a:ea typeface="微软雅黑" pitchFamily="34" charset="-122"/>
              <a:cs typeface="Arial" pitchFamily="34" charset="0"/>
            </a:endParaRPr>
          </a:p>
        </p:txBody>
      </p:sp>
      <p:sp>
        <p:nvSpPr>
          <p:cNvPr id="2" name="矩形 1"/>
          <p:cNvSpPr/>
          <p:nvPr/>
        </p:nvSpPr>
        <p:spPr>
          <a:xfrm>
            <a:off x="433044" y="5085184"/>
            <a:ext cx="4806280" cy="646331"/>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 相应的修改</a:t>
            </a:r>
            <a:r>
              <a:rPr lang="en-US" altLang="zh-CN" dirty="0" err="1">
                <a:solidFill>
                  <a:srgbClr val="333333"/>
                </a:solidFill>
                <a:latin typeface="Microsoft YaHei" panose="020B0503020204020204" pitchFamily="34" charset="-122"/>
                <a:ea typeface="Microsoft YaHei" panose="020B0503020204020204" pitchFamily="34" charset="-122"/>
              </a:rPr>
              <a:t>weka.gui.GenericPropertiesCreator.props</a:t>
            </a:r>
            <a:endParaRPr lang="zh-CN" altLang="en-US" dirty="0"/>
          </a:p>
        </p:txBody>
      </p:sp>
      <p:pic>
        <p:nvPicPr>
          <p:cNvPr id="3" name="图片 2"/>
          <p:cNvPicPr>
            <a:picLocks noChangeAspect="1"/>
          </p:cNvPicPr>
          <p:nvPr/>
        </p:nvPicPr>
        <p:blipFill>
          <a:blip r:embed="rId3"/>
          <a:stretch>
            <a:fillRect/>
          </a:stretch>
        </p:blipFill>
        <p:spPr>
          <a:xfrm>
            <a:off x="248519" y="1628800"/>
            <a:ext cx="3999445" cy="3096344"/>
          </a:xfrm>
          <a:prstGeom prst="rect">
            <a:avLst/>
          </a:prstGeom>
        </p:spPr>
      </p:pic>
      <p:pic>
        <p:nvPicPr>
          <p:cNvPr id="4" name="图片 3"/>
          <p:cNvPicPr>
            <a:picLocks noChangeAspect="1"/>
          </p:cNvPicPr>
          <p:nvPr/>
        </p:nvPicPr>
        <p:blipFill>
          <a:blip r:embed="rId4"/>
          <a:stretch>
            <a:fillRect/>
          </a:stretch>
        </p:blipFill>
        <p:spPr>
          <a:xfrm>
            <a:off x="4788024" y="240823"/>
            <a:ext cx="3504762" cy="3200000"/>
          </a:xfrm>
          <a:prstGeom prst="rect">
            <a:avLst/>
          </a:prstGeom>
        </p:spPr>
      </p:pic>
      <p:pic>
        <p:nvPicPr>
          <p:cNvPr id="6" name="图片 5"/>
          <p:cNvPicPr>
            <a:picLocks noChangeAspect="1"/>
          </p:cNvPicPr>
          <p:nvPr/>
        </p:nvPicPr>
        <p:blipFill>
          <a:blip r:embed="rId5"/>
          <a:stretch>
            <a:fillRect/>
          </a:stretch>
        </p:blipFill>
        <p:spPr>
          <a:xfrm>
            <a:off x="5518831" y="2548374"/>
            <a:ext cx="2895238" cy="42095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2490" y="698680"/>
            <a:ext cx="5363969" cy="461665"/>
          </a:xfrm>
          <a:prstGeom prst="rect">
            <a:avLst/>
          </a:prstGeom>
        </p:spPr>
        <p:txBody>
          <a:bodyPr wrap="none">
            <a:spAutoFit/>
          </a:bodyPr>
          <a:lstStyle/>
          <a:p>
            <a:r>
              <a:rPr lang="en-US" altLang="zh-CN" sz="2400" dirty="0" smtClean="0">
                <a:solidFill>
                  <a:srgbClr val="0563B8"/>
                </a:solidFill>
                <a:latin typeface="Century Gothic" pitchFamily="34" charset="0"/>
                <a:cs typeface="Arial" pitchFamily="34" charset="0"/>
              </a:rPr>
              <a:t>6.</a:t>
            </a:r>
            <a:r>
              <a:rPr lang="zh-CN" altLang="en-US" sz="2400" dirty="0" smtClean="0">
                <a:solidFill>
                  <a:srgbClr val="0563B8"/>
                </a:solidFill>
                <a:latin typeface="Century Gothic" pitchFamily="34" charset="0"/>
                <a:cs typeface="Arial" pitchFamily="34" charset="0"/>
              </a:rPr>
              <a:t>构建自己的分类器</a:t>
            </a:r>
            <a:r>
              <a:rPr lang="en-US" altLang="zh-CN" sz="2400" dirty="0" smtClean="0">
                <a:solidFill>
                  <a:srgbClr val="0563B8"/>
                </a:solidFill>
                <a:latin typeface="Century Gothic" pitchFamily="34" charset="0"/>
                <a:cs typeface="Arial" pitchFamily="34" charset="0"/>
              </a:rPr>
              <a:t>——</a:t>
            </a:r>
            <a:r>
              <a:rPr lang="zh-CN" altLang="en-US" sz="2400" dirty="0" smtClean="0">
                <a:solidFill>
                  <a:srgbClr val="0563B8"/>
                </a:solidFill>
                <a:latin typeface="Century Gothic" pitchFamily="34" charset="0"/>
                <a:cs typeface="Arial" pitchFamily="34" charset="0"/>
              </a:rPr>
              <a:t>两</a:t>
            </a:r>
            <a:r>
              <a:rPr lang="zh-CN" altLang="en-US" sz="2400" dirty="0" smtClean="0">
                <a:solidFill>
                  <a:srgbClr val="0563B8"/>
                </a:solidFill>
                <a:latin typeface="Century Gothic" pitchFamily="34" charset="0"/>
                <a:cs typeface="Arial" pitchFamily="34" charset="0"/>
              </a:rPr>
              <a:t>个重要函数</a:t>
            </a:r>
            <a:endParaRPr lang="en-US" altLang="zh-CN" sz="2400" dirty="0">
              <a:solidFill>
                <a:srgbClr val="0563B8"/>
              </a:solidFill>
              <a:latin typeface="Century Gothic" pitchFamily="34" charset="0"/>
              <a:cs typeface="Arial" pitchFamily="34" charset="0"/>
            </a:endParaRPr>
          </a:p>
        </p:txBody>
      </p:sp>
      <p:sp>
        <p:nvSpPr>
          <p:cNvPr id="2" name="矩形 1"/>
          <p:cNvSpPr/>
          <p:nvPr/>
        </p:nvSpPr>
        <p:spPr>
          <a:xfrm>
            <a:off x="611560" y="1628800"/>
            <a:ext cx="7632848" cy="1200329"/>
          </a:xfrm>
          <a:prstGeom prst="rect">
            <a:avLst/>
          </a:prstGeom>
        </p:spPr>
        <p:txBody>
          <a:bodyPr wrap="square">
            <a:spAutoFit/>
          </a:bodyPr>
          <a:lstStyle/>
          <a:p>
            <a:r>
              <a:rPr lang="en-US" altLang="zh-CN" dirty="0"/>
              <a:t> /**   * Computes class distribution for instance using decision tree.   *   * @</a:t>
            </a:r>
            <a:r>
              <a:rPr lang="en-US" altLang="zh-CN" dirty="0" err="1"/>
              <a:t>param</a:t>
            </a:r>
            <a:r>
              <a:rPr lang="en-US" altLang="zh-CN" dirty="0"/>
              <a:t> instance the instance for which distribution is to be computed   * @return the class distribution for the given instance   */</a:t>
            </a:r>
          </a:p>
          <a:p>
            <a:r>
              <a:rPr lang="zh-CN" altLang="en-US" dirty="0" smtClean="0"/>
              <a:t> </a:t>
            </a:r>
            <a:r>
              <a:rPr lang="zh-CN" altLang="en-US" dirty="0"/>
              <a:t>public double[] distributionForInstance(Instance instance) throws Exception</a:t>
            </a:r>
            <a:r>
              <a:rPr lang="zh-CN" altLang="en-US" dirty="0" smtClean="0"/>
              <a:t>{</a:t>
            </a:r>
            <a:r>
              <a:rPr lang="en-US" altLang="zh-CN" dirty="0" smtClean="0"/>
              <a:t>}</a:t>
            </a:r>
            <a:endParaRPr lang="zh-CN" altLang="en-US" dirty="0"/>
          </a:p>
        </p:txBody>
      </p:sp>
      <p:sp>
        <p:nvSpPr>
          <p:cNvPr id="4" name="矩形 3"/>
          <p:cNvSpPr/>
          <p:nvPr/>
        </p:nvSpPr>
        <p:spPr>
          <a:xfrm>
            <a:off x="616630" y="3140968"/>
            <a:ext cx="7411753" cy="2308324"/>
          </a:xfrm>
          <a:prstGeom prst="rect">
            <a:avLst/>
          </a:prstGeom>
        </p:spPr>
        <p:txBody>
          <a:bodyPr wrap="square">
            <a:spAutoFit/>
          </a:bodyPr>
          <a:lstStyle/>
          <a:p>
            <a:r>
              <a:rPr lang="zh-CN" altLang="en-US" dirty="0"/>
              <a:t> /**   * Builds ID3 decision tree classifier.   * </a:t>
            </a:r>
            <a:endParaRPr lang="en-US" altLang="zh-CN" dirty="0" smtClean="0"/>
          </a:p>
          <a:p>
            <a:r>
              <a:rPr lang="zh-CN" altLang="en-US" dirty="0" smtClean="0"/>
              <a:t>  </a:t>
            </a:r>
            <a:r>
              <a:rPr lang="zh-CN" altLang="en-US" dirty="0"/>
              <a:t>* @param data the training data   </a:t>
            </a:r>
            <a:endParaRPr lang="en-US" altLang="zh-CN" dirty="0" smtClean="0"/>
          </a:p>
          <a:p>
            <a:r>
              <a:rPr lang="zh-CN" altLang="en-US" dirty="0" smtClean="0"/>
              <a:t>     @</a:t>
            </a:r>
            <a:r>
              <a:rPr lang="zh-CN" altLang="en-US" dirty="0"/>
              <a:t>exception Exception if classifier can't be built successfully   */ </a:t>
            </a:r>
            <a:endParaRPr lang="en-US" altLang="zh-CN" dirty="0" smtClean="0"/>
          </a:p>
          <a:p>
            <a:r>
              <a:rPr lang="zh-CN" altLang="en-US" dirty="0" smtClean="0"/>
              <a:t> </a:t>
            </a:r>
            <a:r>
              <a:rPr lang="zh-CN" altLang="en-US" dirty="0"/>
              <a:t>public void buildClassifier(Instances data) throws Exception </a:t>
            </a:r>
            <a:endParaRPr lang="en-US" altLang="zh-CN" dirty="0" smtClean="0"/>
          </a:p>
          <a:p>
            <a:r>
              <a:rPr lang="zh-CN" altLang="en-US" dirty="0" smtClean="0"/>
              <a:t>{ </a:t>
            </a:r>
            <a:endParaRPr lang="en-US" altLang="zh-CN" dirty="0" smtClean="0"/>
          </a:p>
          <a:p>
            <a:r>
              <a:rPr lang="zh-CN" altLang="en-US" dirty="0" smtClean="0"/>
              <a:t>   </a:t>
            </a:r>
            <a:r>
              <a:rPr lang="zh-CN" altLang="en-US" dirty="0"/>
              <a:t>//Build ID3 tree    </a:t>
            </a:r>
            <a:endParaRPr lang="en-US" altLang="zh-CN" dirty="0" smtClean="0"/>
          </a:p>
          <a:p>
            <a:r>
              <a:rPr lang="en-US" altLang="zh-CN" dirty="0"/>
              <a:t> </a:t>
            </a:r>
            <a:r>
              <a:rPr lang="en-US" altLang="zh-CN" dirty="0" smtClean="0"/>
              <a:t>  </a:t>
            </a:r>
            <a:r>
              <a:rPr lang="zh-CN" altLang="en-US" dirty="0" smtClean="0"/>
              <a:t>makeTree</a:t>
            </a:r>
            <a:r>
              <a:rPr lang="zh-CN" altLang="en-US" dirty="0"/>
              <a:t>(data)</a:t>
            </a:r>
            <a:r>
              <a:rPr lang="zh-CN" altLang="en-US" dirty="0" smtClean="0"/>
              <a:t>;</a:t>
            </a:r>
            <a:endParaRPr lang="en-US" altLang="zh-CN" dirty="0" smtClean="0"/>
          </a:p>
          <a:p>
            <a:r>
              <a:rPr lang="zh-CN" altLang="en-US" dirty="0" smtClean="0"/>
              <a:t> </a:t>
            </a:r>
            <a:r>
              <a:rPr lang="zh-CN" altLang="en-US" dirty="0"/>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95536" y="764704"/>
            <a:ext cx="5161853" cy="461665"/>
          </a:xfrm>
          <a:prstGeom prst="rect">
            <a:avLst/>
          </a:prstGeom>
        </p:spPr>
        <p:txBody>
          <a:bodyPr wrap="square">
            <a:spAutoFit/>
          </a:bodyPr>
          <a:lstStyle/>
          <a:p>
            <a:r>
              <a:rPr lang="zh-CN" altLang="en-US" sz="2400" dirty="0" smtClean="0">
                <a:solidFill>
                  <a:srgbClr val="0563B8"/>
                </a:solidFill>
                <a:latin typeface="微软雅黑" pitchFamily="34" charset="-122"/>
                <a:ea typeface="微软雅黑" pitchFamily="34" charset="-122"/>
                <a:cs typeface="Arial" pitchFamily="34" charset="0"/>
              </a:rPr>
              <a:t>小结</a:t>
            </a:r>
            <a:endParaRPr lang="en-US" altLang="zh-CN" sz="2400" dirty="0">
              <a:solidFill>
                <a:srgbClr val="0563B8"/>
              </a:solidFill>
              <a:latin typeface="微软雅黑" pitchFamily="34" charset="-122"/>
              <a:ea typeface="微软雅黑" pitchFamily="34" charset="-122"/>
              <a:cs typeface="Arial" pitchFamily="34" charset="0"/>
            </a:endParaRPr>
          </a:p>
        </p:txBody>
      </p:sp>
      <p:sp>
        <p:nvSpPr>
          <p:cNvPr id="6" name="矩形 5"/>
          <p:cNvSpPr/>
          <p:nvPr/>
        </p:nvSpPr>
        <p:spPr>
          <a:xfrm>
            <a:off x="649354" y="1340768"/>
            <a:ext cx="5290798" cy="1938992"/>
          </a:xfrm>
          <a:prstGeom prst="rect">
            <a:avLst/>
          </a:prstGeom>
          <a:noFill/>
        </p:spPr>
        <p:txBody>
          <a:bodyPr wrap="square" lIns="91440" tIns="45720" rIns="91440" bIns="45720">
            <a:spAutoFit/>
          </a:bodyPr>
          <a:lstStyle/>
          <a:p>
            <a:pPr marL="342900" indent="-342900">
              <a:buFont typeface="Wingdings" panose="05000000000000000000" pitchFamily="2" charset="2"/>
              <a:buChar char="l"/>
            </a:pPr>
            <a:r>
              <a:rPr lang="en-US" altLang="zh-CN" sz="2400" b="0" cap="none" spc="0" dirty="0" smtClean="0">
                <a:ln w="0"/>
                <a:solidFill>
                  <a:schemeClr val="tx1"/>
                </a:solidFill>
                <a:effectLst>
                  <a:outerShdw blurRad="38100" dist="19050" dir="2700000" algn="tl" rotWithShape="0">
                    <a:schemeClr val="dk1">
                      <a:alpha val="40000"/>
                    </a:schemeClr>
                  </a:outerShdw>
                </a:effectLst>
              </a:rPr>
              <a:t> Weka</a:t>
            </a:r>
            <a:r>
              <a:rPr lang="zh-CN" altLang="en-US" sz="2400" b="0" cap="none" spc="0" dirty="0" smtClean="0">
                <a:ln w="0"/>
                <a:solidFill>
                  <a:schemeClr val="tx1"/>
                </a:solidFill>
                <a:effectLst>
                  <a:outerShdw blurRad="38100" dist="19050" dir="2700000" algn="tl" rotWithShape="0">
                    <a:schemeClr val="dk1">
                      <a:alpha val="40000"/>
                    </a:schemeClr>
                  </a:outerShdw>
                </a:effectLst>
              </a:rPr>
              <a:t>的简介，历史发展，作用</a:t>
            </a:r>
            <a:endParaRPr lang="en-US" altLang="zh-CN" sz="2400" dirty="0" smtClean="0">
              <a:ln w="0"/>
              <a:effectLst>
                <a:outerShdw blurRad="38100" dist="19050" dir="2700000" algn="tl" rotWithShape="0">
                  <a:schemeClr val="dk1">
                    <a:alpha val="40000"/>
                  </a:schemeClr>
                </a:outerShdw>
              </a:effectLst>
            </a:endParaRPr>
          </a:p>
          <a:p>
            <a:pPr marL="342900" indent="-342900">
              <a:buFont typeface="Wingdings" panose="05000000000000000000" pitchFamily="2" charset="2"/>
              <a:buChar char="l"/>
            </a:pPr>
            <a:r>
              <a:rPr lang="zh-CN" altLang="en-US" sz="2400" b="0" cap="none" spc="0" dirty="0" smtClean="0">
                <a:ln w="0"/>
                <a:solidFill>
                  <a:schemeClr val="tx1"/>
                </a:solidFill>
                <a:effectLst>
                  <a:outerShdw blurRad="38100" dist="19050" dir="2700000" algn="tl" rotWithShape="0">
                    <a:schemeClr val="dk1">
                      <a:alpha val="40000"/>
                    </a:schemeClr>
                  </a:outerShdw>
                </a:effectLst>
              </a:rPr>
              <a:t> 用</a:t>
            </a:r>
            <a:r>
              <a:rPr lang="en-US" altLang="zh-CN" sz="2400" b="0" cap="none" spc="0" dirty="0" err="1" smtClean="0">
                <a:ln w="0"/>
                <a:solidFill>
                  <a:schemeClr val="tx1"/>
                </a:solidFill>
                <a:effectLst>
                  <a:outerShdw blurRad="38100" dist="19050" dir="2700000" algn="tl" rotWithShape="0">
                    <a:schemeClr val="dk1">
                      <a:alpha val="40000"/>
                    </a:schemeClr>
                  </a:outerShdw>
                </a:effectLst>
              </a:rPr>
              <a:t>weka</a:t>
            </a:r>
            <a:r>
              <a:rPr lang="zh-CN" altLang="en-US" sz="2400" b="0" cap="none" spc="0" dirty="0" smtClean="0">
                <a:ln w="0"/>
                <a:solidFill>
                  <a:schemeClr val="tx1"/>
                </a:solidFill>
                <a:effectLst>
                  <a:outerShdw blurRad="38100" dist="19050" dir="2700000" algn="tl" rotWithShape="0">
                    <a:schemeClr val="dk1">
                      <a:alpha val="40000"/>
                    </a:schemeClr>
                  </a:outerShdw>
                </a:effectLst>
              </a:rPr>
              <a:t>进行数据挖掘的流程</a:t>
            </a:r>
            <a:endParaRPr lang="en-US" altLang="zh-CN" sz="2400" b="0" cap="none" spc="0" dirty="0" smtClean="0">
              <a:ln w="0"/>
              <a:solidFill>
                <a:schemeClr val="tx1"/>
              </a:solidFill>
              <a:effectLst>
                <a:outerShdw blurRad="38100" dist="19050" dir="2700000" algn="tl" rotWithShape="0">
                  <a:schemeClr val="dk1">
                    <a:alpha val="40000"/>
                  </a:schemeClr>
                </a:outerShdw>
              </a:effectLst>
            </a:endParaRPr>
          </a:p>
          <a:p>
            <a:pPr marL="342900" indent="-342900">
              <a:buFont typeface="Wingdings" panose="05000000000000000000" pitchFamily="2" charset="2"/>
              <a:buChar char="l"/>
            </a:pPr>
            <a:r>
              <a:rPr lang="en-US" altLang="zh-CN" sz="2400" dirty="0">
                <a:ln w="0"/>
                <a:effectLst>
                  <a:outerShdw blurRad="38100" dist="19050" dir="2700000" algn="tl" rotWithShape="0">
                    <a:schemeClr val="dk1">
                      <a:alpha val="40000"/>
                    </a:schemeClr>
                  </a:outerShdw>
                </a:effectLst>
              </a:rPr>
              <a:t> </a:t>
            </a:r>
            <a:r>
              <a:rPr lang="zh-CN" altLang="en-US" sz="2400" dirty="0" smtClean="0">
                <a:ln w="0"/>
                <a:effectLst>
                  <a:outerShdw blurRad="38100" dist="19050" dir="2700000" algn="tl" rotWithShape="0">
                    <a:schemeClr val="dk1">
                      <a:alpha val="40000"/>
                    </a:schemeClr>
                  </a:outerShdw>
                </a:effectLst>
              </a:rPr>
              <a:t>在</a:t>
            </a:r>
            <a:r>
              <a:rPr lang="en-US" altLang="zh-CN" sz="2400" dirty="0" err="1" smtClean="0">
                <a:ln w="0"/>
                <a:effectLst>
                  <a:outerShdw blurRad="38100" dist="19050" dir="2700000" algn="tl" rotWithShape="0">
                    <a:schemeClr val="dk1">
                      <a:alpha val="40000"/>
                    </a:schemeClr>
                  </a:outerShdw>
                </a:effectLst>
              </a:rPr>
              <a:t>weka</a:t>
            </a:r>
            <a:r>
              <a:rPr lang="zh-CN" altLang="en-US" sz="2400" dirty="0" smtClean="0">
                <a:ln w="0"/>
                <a:effectLst>
                  <a:outerShdw blurRad="38100" dist="19050" dir="2700000" algn="tl" rotWithShape="0">
                    <a:schemeClr val="dk1">
                      <a:alpha val="40000"/>
                    </a:schemeClr>
                  </a:outerShdw>
                </a:effectLst>
              </a:rPr>
              <a:t>上添加自定义算法</a:t>
            </a:r>
            <a:endParaRPr lang="en-US" altLang="zh-CN" sz="2400" b="0" cap="none" spc="0" dirty="0" smtClean="0">
              <a:ln w="0"/>
              <a:solidFill>
                <a:schemeClr val="tx1"/>
              </a:solidFill>
              <a:effectLst>
                <a:outerShdw blurRad="38100" dist="19050" dir="2700000" algn="tl" rotWithShape="0">
                  <a:schemeClr val="dk1">
                    <a:alpha val="40000"/>
                  </a:schemeClr>
                </a:outerShdw>
              </a:effectLst>
            </a:endParaRPr>
          </a:p>
          <a:p>
            <a:pPr marL="342900" indent="-342900">
              <a:buFont typeface="Wingdings" panose="05000000000000000000" pitchFamily="2" charset="2"/>
              <a:buChar char="l"/>
            </a:pPr>
            <a:r>
              <a:rPr lang="en-US" altLang="zh-CN" sz="2400" dirty="0">
                <a:ln w="0"/>
                <a:effectLst>
                  <a:outerShdw blurRad="38100" dist="19050" dir="2700000" algn="tl" rotWithShape="0">
                    <a:schemeClr val="dk1">
                      <a:alpha val="40000"/>
                    </a:schemeClr>
                  </a:outerShdw>
                </a:effectLst>
              </a:rPr>
              <a:t> </a:t>
            </a:r>
            <a:r>
              <a:rPr lang="en-US" altLang="zh-CN" sz="2400" dirty="0" err="1" smtClean="0">
                <a:ln w="0"/>
                <a:effectLst>
                  <a:outerShdw blurRad="38100" dist="19050" dir="2700000" algn="tl" rotWithShape="0">
                    <a:schemeClr val="dk1">
                      <a:alpha val="40000"/>
                    </a:schemeClr>
                  </a:outerShdw>
                </a:effectLst>
              </a:rPr>
              <a:t>weka</a:t>
            </a:r>
            <a:r>
              <a:rPr lang="en-US" altLang="zh-CN" sz="2400" dirty="0" smtClean="0">
                <a:ln w="0"/>
                <a:effectLst>
                  <a:outerShdw blurRad="38100" dist="19050" dir="2700000" algn="tl" rotWithShape="0">
                    <a:schemeClr val="dk1">
                      <a:alpha val="40000"/>
                    </a:schemeClr>
                  </a:outerShdw>
                </a:effectLst>
              </a:rPr>
              <a:t> </a:t>
            </a:r>
            <a:r>
              <a:rPr lang="zh-CN" altLang="en-US" sz="2400" dirty="0" smtClean="0">
                <a:ln w="0"/>
                <a:effectLst>
                  <a:outerShdw blurRad="38100" dist="19050" dir="2700000" algn="tl" rotWithShape="0">
                    <a:schemeClr val="dk1">
                      <a:alpha val="40000"/>
                    </a:schemeClr>
                  </a:outerShdw>
                </a:effectLst>
              </a:rPr>
              <a:t>实验者</a:t>
            </a:r>
            <a:endParaRPr lang="en-US" altLang="zh-CN" sz="2400" dirty="0" smtClean="0">
              <a:ln w="0"/>
              <a:effectLst>
                <a:outerShdw blurRad="38100" dist="19050" dir="2700000" algn="tl" rotWithShape="0">
                  <a:schemeClr val="dk1">
                    <a:alpha val="40000"/>
                  </a:schemeClr>
                </a:outerShdw>
              </a:effectLst>
            </a:endParaRPr>
          </a:p>
          <a:p>
            <a:pPr marL="342900" indent="-342900">
              <a:buFont typeface="Wingdings" panose="05000000000000000000" pitchFamily="2" charset="2"/>
              <a:buChar char="l"/>
            </a:pPr>
            <a:r>
              <a:rPr lang="en-US" altLang="zh-CN" sz="2400" b="0" cap="none" spc="0" dirty="0" smtClean="0">
                <a:ln w="0"/>
                <a:solidFill>
                  <a:schemeClr val="tx1"/>
                </a:solidFill>
                <a:effectLst>
                  <a:outerShdw blurRad="38100" dist="19050" dir="2700000" algn="tl" rotWithShape="0">
                    <a:schemeClr val="dk1">
                      <a:alpha val="40000"/>
                    </a:schemeClr>
                  </a:outerShdw>
                </a:effectLst>
              </a:rPr>
              <a:t> </a:t>
            </a:r>
            <a:r>
              <a:rPr lang="en-US" altLang="zh-CN" sz="2400" dirty="0" smtClean="0">
                <a:ln w="0"/>
                <a:effectLst>
                  <a:outerShdw blurRad="38100" dist="19050" dir="2700000" algn="tl" rotWithShape="0">
                    <a:schemeClr val="dk1">
                      <a:alpha val="40000"/>
                    </a:schemeClr>
                  </a:outerShdw>
                </a:effectLst>
              </a:rPr>
              <a:t>······</a:t>
            </a:r>
            <a:endParaRPr lang="en-US" altLang="zh-CN" sz="2400" b="0" cap="none" spc="0" dirty="0" smtClean="0">
              <a:ln w="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95536" y="347367"/>
            <a:ext cx="175270" cy="233693"/>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custDataLst>
              <p:tags r:id="rId1"/>
            </p:custDataLst>
          </p:nvPr>
        </p:nvSpPr>
        <p:spPr>
          <a:xfrm>
            <a:off x="1676400" y="1073980"/>
            <a:ext cx="447675" cy="26312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5"/>
          </a:p>
        </p:txBody>
      </p:sp>
      <p:sp>
        <p:nvSpPr>
          <p:cNvPr id="27" name="任意多边形 26"/>
          <p:cNvSpPr/>
          <p:nvPr>
            <p:custDataLst>
              <p:tags r:id="rId2"/>
            </p:custDataLst>
          </p:nvPr>
        </p:nvSpPr>
        <p:spPr>
          <a:xfrm>
            <a:off x="1676400" y="3705261"/>
            <a:ext cx="447675" cy="492919"/>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25" y="connsiteY0-26"/>
              </a:cxn>
              <a:cxn ang="0">
                <a:pos x="connsiteX1-27" y="connsiteY1-28"/>
              </a:cxn>
              <a:cxn ang="0">
                <a:pos x="connsiteX2-29" y="connsiteY2-30"/>
              </a:cxn>
              <a:cxn ang="0">
                <a:pos x="connsiteX3-31" y="connsiteY3-32"/>
              </a:cxn>
            </a:cxnLst>
            <a:rect l="l" t="t" r="r" b="b"/>
            <a:pathLst>
              <a:path w="576448" h="576263">
                <a:moveTo>
                  <a:pt x="0" y="0"/>
                </a:moveTo>
                <a:lnTo>
                  <a:pt x="575933" y="576263"/>
                </a:lnTo>
                <a:cubicBezTo>
                  <a:pt x="577576" y="384175"/>
                  <a:pt x="574620" y="192088"/>
                  <a:pt x="576263" y="0"/>
                </a:cubicBezTo>
                <a:lnTo>
                  <a:pt x="0" y="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5"/>
          </a:p>
        </p:txBody>
      </p:sp>
      <p:sp>
        <p:nvSpPr>
          <p:cNvPr id="28" name="矩形 27"/>
          <p:cNvSpPr/>
          <p:nvPr>
            <p:custDataLst>
              <p:tags r:id="rId3"/>
            </p:custDataLst>
          </p:nvPr>
        </p:nvSpPr>
        <p:spPr>
          <a:xfrm>
            <a:off x="2124075" y="3705261"/>
            <a:ext cx="5876925" cy="4929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anchor="ctr"/>
          <a:lstStyle/>
          <a:p>
            <a:pPr algn="r">
              <a:defRPr/>
            </a:pPr>
            <a:r>
              <a:rPr lang="en-US" altLang="zh-CN" sz="2100" dirty="0">
                <a:solidFill>
                  <a:schemeClr val="bg1"/>
                </a:solidFill>
                <a:latin typeface="Arial Unicode MS" pitchFamily="34" charset="-122"/>
                <a:ea typeface="Arial Unicode MS" pitchFamily="34" charset="-122"/>
                <a:cs typeface="Arial Unicode MS" pitchFamily="34" charset="-122"/>
              </a:rPr>
              <a:t>Thank you for your attention</a:t>
            </a:r>
            <a:endParaRPr lang="zh-CN" altLang="en-US" sz="2100"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custDataLst>
              <p:tags r:id="rId4"/>
            </p:custDataLst>
          </p:nvPr>
        </p:nvSpPr>
        <p:spPr>
          <a:xfrm>
            <a:off x="683568" y="2828960"/>
            <a:ext cx="6300639" cy="8763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600" spc="150" dirty="0">
                <a:solidFill>
                  <a:srgbClr val="FFFFFF"/>
                </a:solidFill>
                <a:latin typeface="微软雅黑" pitchFamily="34" charset="-122"/>
                <a:ea typeface="微软雅黑" pitchFamily="34" charset="-122"/>
              </a:rPr>
              <a:t>谢谢，</a:t>
            </a:r>
            <a:r>
              <a:rPr lang="zh-CN" altLang="en-US" sz="3600" spc="150" dirty="0" smtClean="0">
                <a:solidFill>
                  <a:srgbClr val="FFFFFF"/>
                </a:solidFill>
                <a:latin typeface="微软雅黑" pitchFamily="34" charset="-122"/>
                <a:ea typeface="微软雅黑" pitchFamily="34" charset="-122"/>
              </a:rPr>
              <a:t>欢迎提问和给出建议！</a:t>
            </a:r>
            <a:endParaRPr lang="zh-CN" altLang="en-US" sz="3600" spc="150" dirty="0">
              <a:solidFill>
                <a:srgbClr val="FFFFFF"/>
              </a:solidFill>
              <a:latin typeface="微软雅黑" pitchFamily="34" charset="-122"/>
              <a:ea typeface="微软雅黑" pitchFamily="34" charset="-122"/>
            </a:endParaRPr>
          </a:p>
        </p:txBody>
      </p:sp>
      <p:sp>
        <p:nvSpPr>
          <p:cNvPr id="30" name="矩形 29"/>
          <p:cNvSpPr/>
          <p:nvPr>
            <p:custDataLst>
              <p:tags r:id="rId5"/>
            </p:custDataLst>
          </p:nvPr>
        </p:nvSpPr>
        <p:spPr>
          <a:xfrm>
            <a:off x="6984206" y="4198180"/>
            <a:ext cx="757238" cy="50839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5"/>
          </a:p>
        </p:txBody>
      </p:sp>
      <p:sp>
        <p:nvSpPr>
          <p:cNvPr id="31" name="直角三角形 30"/>
          <p:cNvSpPr/>
          <p:nvPr>
            <p:custDataLst>
              <p:tags r:id="rId6"/>
            </p:custDataLst>
          </p:nvPr>
        </p:nvSpPr>
        <p:spPr>
          <a:xfrm>
            <a:off x="6984206" y="2828960"/>
            <a:ext cx="757238" cy="876300"/>
          </a:xfrm>
          <a:prstGeom prst="r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5"/>
          </a:p>
        </p:txBody>
      </p:sp>
      <p:sp>
        <p:nvSpPr>
          <p:cNvPr id="32" name="直角三角形 31"/>
          <p:cNvSpPr/>
          <p:nvPr>
            <p:custDataLst>
              <p:tags r:id="rId7"/>
            </p:custDataLst>
          </p:nvPr>
        </p:nvSpPr>
        <p:spPr>
          <a:xfrm flipH="1" flipV="1">
            <a:off x="6984206" y="4706576"/>
            <a:ext cx="757238" cy="876300"/>
          </a:xfrm>
          <a:prstGeom prst="r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5"/>
          </a:p>
        </p:txBody>
      </p:sp>
      <p:sp>
        <p:nvSpPr>
          <p:cNvPr id="33" name="矩形 32"/>
          <p:cNvSpPr/>
          <p:nvPr>
            <p:custDataLst>
              <p:tags r:id="rId8"/>
            </p:custDataLst>
          </p:nvPr>
        </p:nvSpPr>
        <p:spPr>
          <a:xfrm>
            <a:off x="7741445" y="4708959"/>
            <a:ext cx="259556" cy="87391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5"/>
          </a:p>
        </p:txBody>
      </p:sp>
      <p:sp>
        <p:nvSpPr>
          <p:cNvPr id="11" name="Rectangle 1"/>
          <p:cNvSpPr>
            <a:spLocks noChangeArrowheads="1"/>
          </p:cNvSpPr>
          <p:nvPr/>
        </p:nvSpPr>
        <p:spPr bwMode="auto">
          <a:xfrm>
            <a:off x="1095104" y="275877"/>
            <a:ext cx="7934865" cy="6103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smtClean="0">
                <a:ln>
                  <a:noFill/>
                </a:ln>
                <a:solidFill>
                  <a:srgbClr val="333333"/>
                </a:solidFill>
                <a:effectLst/>
                <a:latin typeface="微软雅黑" panose="020B0503020204020204" pitchFamily="34" charset="-122"/>
                <a:ea typeface="微软雅黑" panose="020B0503020204020204" pitchFamily="34" charset="-122"/>
              </a:rPr>
              <a:t>尺有所短；寸有所长。物有所不足；智有所不明。</a:t>
            </a:r>
            <a:r>
              <a:rPr kumimoji="0" lang="zh-CN" altLang="zh-CN" sz="1400" b="0" i="0" u="none" strike="noStrike" cap="none" normalizeH="0" baseline="0" dirty="0" smtClean="0">
                <a:ln>
                  <a:noFill/>
                </a:ln>
                <a:solidFill>
                  <a:schemeClr val="tx1"/>
                </a:solidFill>
                <a:effectLst/>
              </a:rPr>
              <a:t> </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18260" y="758733"/>
            <a:ext cx="498183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1.Weka</a:t>
            </a:r>
            <a:r>
              <a:rPr kumimoji="0" lang="zh-CN" altLang="en-US"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简介</a:t>
            </a:r>
            <a:r>
              <a:rPr kumimoji="0" lang="en-US" altLang="zh-CN" sz="2400" b="0" i="0" u="none" strike="noStrike" kern="1200" cap="none" spc="0" normalizeH="0" baseline="0" noProof="0" dirty="0" smtClean="0">
                <a:ln>
                  <a:noFill/>
                </a:ln>
                <a:solidFill>
                  <a:srgbClr val="0563B8"/>
                </a:solidFill>
                <a:effectLst/>
                <a:uLnTx/>
                <a:uFillTx/>
                <a:latin typeface="Century Gothic" pitchFamily="34" charset="0"/>
                <a:ea typeface="宋体" panose="02010600030101010101" pitchFamily="2" charset="-122"/>
                <a:cs typeface="Arial" pitchFamily="34" charset="0"/>
              </a:rPr>
              <a:t>——</a:t>
            </a:r>
            <a:r>
              <a:rPr kumimoji="0" lang="en-US" altLang="zh-CN" sz="2400" b="0" i="0" u="none" strike="noStrike" kern="1200" cap="none" spc="0" normalizeH="0" baseline="0" noProof="0" dirty="0" err="1" smtClean="0">
                <a:ln>
                  <a:noFill/>
                </a:ln>
                <a:solidFill>
                  <a:srgbClr val="0563B8"/>
                </a:solidFill>
                <a:effectLst/>
                <a:uLnTx/>
                <a:uFillTx/>
                <a:latin typeface="Century Gothic" pitchFamily="34" charset="0"/>
                <a:ea typeface="宋体" panose="02010600030101010101" pitchFamily="2" charset="-122"/>
                <a:cs typeface="Arial" pitchFamily="34" charset="0"/>
              </a:rPr>
              <a:t>R+weka</a:t>
            </a:r>
            <a:endParaRPr kumimoji="0" lang="en-US" altLang="zh-CN" sz="2400" b="0" i="0" u="none" strike="noStrike" kern="1200" cap="none" spc="0" normalizeH="0" baseline="0" noProof="0" dirty="0">
              <a:ln>
                <a:noFill/>
              </a:ln>
              <a:solidFill>
                <a:srgbClr val="0563B8"/>
              </a:solidFill>
              <a:effectLst/>
              <a:uLnTx/>
              <a:uFillTx/>
              <a:latin typeface="Century Gothic" pitchFamily="34" charset="0"/>
              <a:ea typeface="宋体" panose="02010600030101010101" pitchFamily="2" charset="-122"/>
              <a:cs typeface="Arial" pitchFamily="34" charset="0"/>
            </a:endParaRPr>
          </a:p>
        </p:txBody>
      </p:sp>
      <p:pic>
        <p:nvPicPr>
          <p:cNvPr id="4" name="图片 3"/>
          <p:cNvPicPr>
            <a:picLocks noChangeAspect="1"/>
          </p:cNvPicPr>
          <p:nvPr/>
        </p:nvPicPr>
        <p:blipFill>
          <a:blip r:embed="rId3"/>
          <a:stretch>
            <a:fillRect/>
          </a:stretch>
        </p:blipFill>
        <p:spPr>
          <a:xfrm>
            <a:off x="179512" y="1124744"/>
            <a:ext cx="8604085" cy="5898398"/>
          </a:xfrm>
          <a:prstGeom prst="rect">
            <a:avLst/>
          </a:prstGeom>
        </p:spPr>
      </p:pic>
      <p:pic>
        <p:nvPicPr>
          <p:cNvPr id="5" name="图片 4"/>
          <p:cNvPicPr>
            <a:picLocks noChangeAspect="1"/>
          </p:cNvPicPr>
          <p:nvPr/>
        </p:nvPicPr>
        <p:blipFill>
          <a:blip r:embed="rId4"/>
          <a:stretch>
            <a:fillRect/>
          </a:stretch>
        </p:blipFill>
        <p:spPr>
          <a:xfrm>
            <a:off x="179511" y="1220398"/>
            <a:ext cx="8604086" cy="5802744"/>
          </a:xfrm>
          <a:prstGeom prst="rect">
            <a:avLst/>
          </a:prstGeom>
        </p:spPr>
      </p:pic>
      <p:pic>
        <p:nvPicPr>
          <p:cNvPr id="6" name="图片 5"/>
          <p:cNvPicPr>
            <a:picLocks noChangeAspect="1"/>
          </p:cNvPicPr>
          <p:nvPr/>
        </p:nvPicPr>
        <p:blipFill>
          <a:blip r:embed="rId5"/>
          <a:stretch>
            <a:fillRect/>
          </a:stretch>
        </p:blipFill>
        <p:spPr>
          <a:xfrm>
            <a:off x="3041336" y="1559657"/>
            <a:ext cx="6102664" cy="5028571"/>
          </a:xfrm>
          <a:prstGeom prst="rect">
            <a:avLst/>
          </a:prstGeom>
        </p:spPr>
      </p:pic>
    </p:spTree>
    <p:extLst>
      <p:ext uri="{BB962C8B-B14F-4D97-AF65-F5344CB8AC3E}">
        <p14:creationId xmlns:p14="http://schemas.microsoft.com/office/powerpoint/2010/main" val="2178267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ectangle 1"/>
</p:tagLst>
</file>

<file path=ppt/tags/tag2.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Freeform 2"/>
</p:tagLst>
</file>

<file path=ppt/tags/tag3.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ectangle 3"/>
</p:tagLst>
</file>

<file path=ppt/tags/tag4.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ectangle 6"/>
</p:tagLst>
</file>

<file path=ppt/tags/tag5.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ectangle 7"/>
</p:tagLst>
</file>

<file path=ppt/tags/tag6.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ight Triangle 5"/>
</p:tagLst>
</file>

<file path=ppt/tags/tag7.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ight Triangle 9"/>
</p:tagLst>
</file>

<file path=ppt/tags/tag8.xml><?xml version="1.0" encoding="utf-8"?>
<p:tagLst xmlns:a="http://schemas.openxmlformats.org/drawingml/2006/main" xmlns:r="http://schemas.openxmlformats.org/officeDocument/2006/relationships" xmlns:p="http://schemas.openxmlformats.org/presentationml/2006/main">
  <p:tag name="MH" val="20150922212757"/>
  <p:tag name="MH_LIBRARY" val="GRAPHIC"/>
  <p:tag name="MH_ORDER" val="Rectangle 10"/>
</p:tagLst>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60000"/>
            <a:lumOff val="40000"/>
          </a:schemeClr>
        </a:solidFill>
      </a:spPr>
      <a:bodyPr wrap="square">
        <a:spAutoFit/>
      </a:bodyPr>
      <a:lstStyle>
        <a:defPPr>
          <a:defRPr sz="2000" dirty="0">
            <a:solidFill>
              <a:schemeClr val="bg1"/>
            </a:solidFill>
            <a:latin typeface="微软雅黑" pitchFamily="34" charset="-122"/>
            <a:ea typeface="微软雅黑" pitchFamily="34" charset="-122"/>
            <a:cs typeface="Arial"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TotalTime>
  <Words>2379</Words>
  <Application>Microsoft Office PowerPoint</Application>
  <PresentationFormat>全屏显示(4:3)</PresentationFormat>
  <Paragraphs>302</Paragraphs>
  <Slides>83</Slides>
  <Notes>83</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83</vt:i4>
      </vt:variant>
    </vt:vector>
  </HeadingPairs>
  <TitlesOfParts>
    <vt:vector size="103" baseType="lpstr">
      <vt:lpstr>Arial Unicode MS</vt:lpstr>
      <vt:lpstr>microsoft yahei</vt:lpstr>
      <vt:lpstr>仿宋_GB2312</vt:lpstr>
      <vt:lpstr>华文隶书</vt:lpstr>
      <vt:lpstr>宋体</vt:lpstr>
      <vt:lpstr>微软雅黑</vt:lpstr>
      <vt:lpstr>微软雅黑</vt:lpstr>
      <vt:lpstr>Arial</vt:lpstr>
      <vt:lpstr>Calibri</vt:lpstr>
      <vt:lpstr>Century Gothic</vt:lpstr>
      <vt:lpstr>Constantia</vt:lpstr>
      <vt:lpstr>Tahoma</vt:lpstr>
      <vt:lpstr>Times New Roman</vt:lpstr>
      <vt:lpstr>Verdana</vt:lpstr>
      <vt:lpstr>Verdana</vt:lpstr>
      <vt:lpstr>Wingdings</vt:lpstr>
      <vt:lpstr>Wingdings 2</vt:lpstr>
      <vt:lpstr>第一PPT模板网-WWW.1PPT.COM</vt:lpstr>
      <vt:lpstr>4_第一PPT模板网-WWW.1PPT.COM</vt:lpstr>
      <vt:lpstr>1_第一PPT模板网-WWW.1PPT.COM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宋菁</dc:creator>
  <cp:lastModifiedBy>单凯</cp:lastModifiedBy>
  <cp:revision>429</cp:revision>
  <dcterms:created xsi:type="dcterms:W3CDTF">2016-08-02T08:52:00Z</dcterms:created>
  <dcterms:modified xsi:type="dcterms:W3CDTF">2017-12-31T09:05:29Z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